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</p:sldIdLst>
  <p:sldSz cx="7559675" cy="10691813"/>
  <p:notesSz cx="6865938" cy="9998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4975"/>
    <a:srgbClr val="154C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895" autoAdjust="0"/>
    <p:restoredTop sz="94660"/>
  </p:normalViewPr>
  <p:slideViewPr>
    <p:cSldViewPr snapToGrid="0">
      <p:cViewPr varScale="1">
        <p:scale>
          <a:sx n="55" d="100"/>
          <a:sy n="55" d="100"/>
        </p:scale>
        <p:origin x="287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urélie mallard" userId="38fbabb3393a39e2" providerId="LiveId" clId="{F177B655-1BE4-453C-9518-82D539747FAB}"/>
    <pc:docChg chg="undo custSel modSld">
      <pc:chgData name="aurélie mallard" userId="38fbabb3393a39e2" providerId="LiveId" clId="{F177B655-1BE4-453C-9518-82D539747FAB}" dt="2022-07-27T12:04:20.656" v="226" actId="20577"/>
      <pc:docMkLst>
        <pc:docMk/>
      </pc:docMkLst>
      <pc:sldChg chg="addSp modSp mod">
        <pc:chgData name="aurélie mallard" userId="38fbabb3393a39e2" providerId="LiveId" clId="{F177B655-1BE4-453C-9518-82D539747FAB}" dt="2022-07-27T12:04:20.656" v="226" actId="20577"/>
        <pc:sldMkLst>
          <pc:docMk/>
          <pc:sldMk cId="4018878111" sldId="259"/>
        </pc:sldMkLst>
        <pc:spChg chg="add mod">
          <ac:chgData name="aurélie mallard" userId="38fbabb3393a39e2" providerId="LiveId" clId="{F177B655-1BE4-453C-9518-82D539747FAB}" dt="2022-07-27T12:04:20.656" v="226" actId="20577"/>
          <ac:spMkLst>
            <pc:docMk/>
            <pc:sldMk cId="4018878111" sldId="259"/>
            <ac:spMk id="4" creationId="{9A7B3DD2-7964-6F1F-AE37-11B1A6FEB273}"/>
          </ac:spMkLst>
        </pc:spChg>
        <pc:spChg chg="add mod">
          <ac:chgData name="aurélie mallard" userId="38fbabb3393a39e2" providerId="LiveId" clId="{F177B655-1BE4-453C-9518-82D539747FAB}" dt="2022-07-27T12:04:02.404" v="220" actId="207"/>
          <ac:spMkLst>
            <pc:docMk/>
            <pc:sldMk cId="4018878111" sldId="259"/>
            <ac:spMk id="11" creationId="{7D082F26-2111-F0F6-378A-445E0202DA37}"/>
          </ac:spMkLst>
        </pc:spChg>
      </pc:sldChg>
    </pc:docChg>
  </pc:docChgLst>
  <pc:docChgLst>
    <pc:chgData name="aurélie mallard" userId="38fbabb3393a39e2" providerId="LiveId" clId="{6852BABE-792F-453A-8C05-7C5C98AAC749}"/>
    <pc:docChg chg="delSld">
      <pc:chgData name="aurélie mallard" userId="38fbabb3393a39e2" providerId="LiveId" clId="{6852BABE-792F-453A-8C05-7C5C98AAC749}" dt="2022-07-19T13:15:02.582" v="1" actId="2696"/>
      <pc:docMkLst>
        <pc:docMk/>
      </pc:docMkLst>
      <pc:sldChg chg="del">
        <pc:chgData name="aurélie mallard" userId="38fbabb3393a39e2" providerId="LiveId" clId="{6852BABE-792F-453A-8C05-7C5C98AAC749}" dt="2022-07-19T13:14:46.349" v="0" actId="2696"/>
        <pc:sldMkLst>
          <pc:docMk/>
          <pc:sldMk cId="2794747533" sldId="256"/>
        </pc:sldMkLst>
      </pc:sldChg>
      <pc:sldChg chg="del">
        <pc:chgData name="aurélie mallard" userId="38fbabb3393a39e2" providerId="LiveId" clId="{6852BABE-792F-453A-8C05-7C5C98AAC749}" dt="2022-07-19T13:15:02.582" v="1" actId="2696"/>
        <pc:sldMkLst>
          <pc:docMk/>
          <pc:sldMk cId="3406188418" sldId="257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6AAD6-F905-4490-8EE2-B60B98B75CDB}" type="datetimeFigureOut">
              <a:rPr lang="fr-FR" smtClean="0"/>
              <a:t>12/12/2022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E6E27-6499-4D0C-8CD5-8CA546287B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5550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6AAD6-F905-4490-8EE2-B60B98B75CDB}" type="datetimeFigureOut">
              <a:rPr lang="fr-FR" smtClean="0"/>
              <a:t>12/12/2022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E6E27-6499-4D0C-8CD5-8CA546287B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3451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6AAD6-F905-4490-8EE2-B60B98B75CDB}" type="datetimeFigureOut">
              <a:rPr lang="fr-FR" smtClean="0"/>
              <a:t>12/12/2022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E6E27-6499-4D0C-8CD5-8CA546287B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8770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6AAD6-F905-4490-8EE2-B60B98B75CDB}" type="datetimeFigureOut">
              <a:rPr lang="fr-FR" smtClean="0"/>
              <a:t>12/12/2022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E6E27-6499-4D0C-8CD5-8CA546287B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5629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6AAD6-F905-4490-8EE2-B60B98B75CDB}" type="datetimeFigureOut">
              <a:rPr lang="fr-FR" smtClean="0"/>
              <a:t>12/12/2022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E6E27-6499-4D0C-8CD5-8CA546287B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0532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6AAD6-F905-4490-8EE2-B60B98B75CDB}" type="datetimeFigureOut">
              <a:rPr lang="fr-FR" smtClean="0"/>
              <a:t>12/12/2022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E6E27-6499-4D0C-8CD5-8CA546287B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1476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6AAD6-F905-4490-8EE2-B60B98B75CDB}" type="datetimeFigureOut">
              <a:rPr lang="fr-FR" smtClean="0"/>
              <a:t>12/12/2022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E6E27-6499-4D0C-8CD5-8CA546287B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2424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6AAD6-F905-4490-8EE2-B60B98B75CDB}" type="datetimeFigureOut">
              <a:rPr lang="fr-FR" smtClean="0"/>
              <a:t>12/12/2022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E6E27-6499-4D0C-8CD5-8CA546287B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490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6AAD6-F905-4490-8EE2-B60B98B75CDB}" type="datetimeFigureOut">
              <a:rPr lang="fr-FR" smtClean="0"/>
              <a:t>12/12/2022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E6E27-6499-4D0C-8CD5-8CA546287B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9150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6AAD6-F905-4490-8EE2-B60B98B75CDB}" type="datetimeFigureOut">
              <a:rPr lang="fr-FR" smtClean="0"/>
              <a:t>12/12/2022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E6E27-6499-4D0C-8CD5-8CA546287B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4130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6AAD6-F905-4490-8EE2-B60B98B75CDB}" type="datetimeFigureOut">
              <a:rPr lang="fr-FR" smtClean="0"/>
              <a:t>12/12/2022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E6E27-6499-4D0C-8CD5-8CA546287B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0400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56AAD6-F905-4490-8EE2-B60B98B75CDB}" type="datetimeFigureOut">
              <a:rPr lang="fr-FR" smtClean="0"/>
              <a:t>12/12/2022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BE6E27-6499-4D0C-8CD5-8CA546287B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3195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BB81A626-2126-4549-80F3-BC3B2CD12AEC}"/>
              </a:ext>
            </a:extLst>
          </p:cNvPr>
          <p:cNvSpPr txBox="1"/>
          <p:nvPr/>
        </p:nvSpPr>
        <p:spPr>
          <a:xfrm>
            <a:off x="360000" y="360000"/>
            <a:ext cx="59227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chemeClr val="accent1">
                    <a:lumMod val="50000"/>
                  </a:schemeClr>
                </a:solidFill>
                <a:latin typeface="Montserrat" panose="00000500000000000000" pitchFamily="2" charset="0"/>
              </a:rPr>
              <a:t>PROGRAMME DE FORMATION : BPJEPS LTP</a:t>
            </a:r>
            <a:endParaRPr lang="fr-FR" b="1" i="1" dirty="0">
              <a:latin typeface="Montserrat" panose="00000500000000000000" pitchFamily="2" charset="0"/>
              <a:cs typeface="Arial" panose="020B0604020202020204" pitchFamily="34" charset="0"/>
            </a:endParaRPr>
          </a:p>
        </p:txBody>
      </p:sp>
      <p:cxnSp>
        <p:nvCxnSpPr>
          <p:cNvPr id="5" name="Connecteur droit 4">
            <a:extLst>
              <a:ext uri="{FF2B5EF4-FFF2-40B4-BE49-F238E27FC236}">
                <a16:creationId xmlns:a16="http://schemas.microsoft.com/office/drawing/2014/main" id="{C01779DF-B115-4F51-98D4-772EEF073EFF}"/>
              </a:ext>
            </a:extLst>
          </p:cNvPr>
          <p:cNvCxnSpPr>
            <a:cxnSpLocks/>
          </p:cNvCxnSpPr>
          <p:nvPr/>
        </p:nvCxnSpPr>
        <p:spPr>
          <a:xfrm>
            <a:off x="360000" y="800681"/>
            <a:ext cx="6839675" cy="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91B69FE2-572D-42C6-A48B-68AC6A0309EA}"/>
              </a:ext>
            </a:extLst>
          </p:cNvPr>
          <p:cNvSpPr/>
          <p:nvPr/>
        </p:nvSpPr>
        <p:spPr>
          <a:xfrm>
            <a:off x="359999" y="946473"/>
            <a:ext cx="4466001" cy="365541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b="1" dirty="0">
                <a:solidFill>
                  <a:schemeClr val="bg1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OBJECTIFS DE LA FORMATION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8BB642D-07C1-4472-887C-6DF45FDFC51D}"/>
              </a:ext>
            </a:extLst>
          </p:cNvPr>
          <p:cNvSpPr/>
          <p:nvPr/>
        </p:nvSpPr>
        <p:spPr>
          <a:xfrm>
            <a:off x="371265" y="1529155"/>
            <a:ext cx="4453302" cy="2039544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fr-FR" sz="900" b="1" dirty="0">
                <a:solidFill>
                  <a:srgbClr val="264975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L’objectif de la formation est d’obtenir la certification du BPJEPS LTP</a:t>
            </a:r>
          </a:p>
          <a:p>
            <a:pPr lvl="0"/>
            <a:endParaRPr lang="fr-FR" sz="900" b="1" dirty="0">
              <a:solidFill>
                <a:srgbClr val="264975"/>
              </a:solidFill>
              <a:latin typeface="Montserrat" panose="00000500000000000000" pitchFamily="2" charset="0"/>
              <a:cs typeface="Arial" panose="020B0604020202020204" pitchFamily="34" charset="0"/>
            </a:endParaRPr>
          </a:p>
          <a:p>
            <a:pPr lvl="0"/>
            <a:r>
              <a:rPr lang="fr-FR" sz="900" dirty="0">
                <a:solidFill>
                  <a:srgbClr val="264975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Plus précisément la formation à pour objectif d’apporter au futur professionnel de l’animation, les bases théoriques et pratiques indispensables à l’acquisition des compétences reconnues par le diplôme.</a:t>
            </a:r>
          </a:p>
          <a:p>
            <a:pPr lvl="0"/>
            <a:endParaRPr lang="fr-FR" sz="900" dirty="0">
              <a:solidFill>
                <a:srgbClr val="264975"/>
              </a:solidFill>
              <a:latin typeface="Montserrat" panose="00000500000000000000" pitchFamily="2" charset="0"/>
              <a:cs typeface="Arial" panose="020B0604020202020204" pitchFamily="34" charset="0"/>
            </a:endParaRPr>
          </a:p>
          <a:p>
            <a:pPr lvl="1" algn="just"/>
            <a:r>
              <a:rPr lang="fr-FR" sz="900" dirty="0">
                <a:solidFill>
                  <a:srgbClr val="264975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▪ </a:t>
            </a:r>
            <a:r>
              <a:rPr lang="fr-FR" sz="800" b="1" dirty="0">
                <a:solidFill>
                  <a:schemeClr val="tx2"/>
                </a:solidFill>
                <a:effectLst/>
                <a:latin typeface="Montserrat" panose="00000500000000000000" pitchFamily="2" charset="0"/>
                <a:ea typeface="Times New Roman" panose="02020603050405020304" pitchFamily="18" charset="0"/>
              </a:rPr>
              <a:t>ENCADRER TOUT PUBLIC DANS TOUT LIEU ET TOUTE STRUCTURE</a:t>
            </a:r>
            <a:endParaRPr lang="fr-FR" sz="800" dirty="0">
              <a:solidFill>
                <a:schemeClr val="tx2"/>
              </a:solidFill>
              <a:latin typeface="Montserrat" panose="00000500000000000000" pitchFamily="2" charset="0"/>
              <a:cs typeface="Arial" panose="020B0604020202020204" pitchFamily="34" charset="0"/>
            </a:endParaRPr>
          </a:p>
          <a:p>
            <a:pPr lvl="1" algn="just"/>
            <a:r>
              <a:rPr lang="fr-FR" sz="900" dirty="0">
                <a:solidFill>
                  <a:srgbClr val="264975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▪ </a:t>
            </a:r>
            <a:r>
              <a:rPr lang="fr-FR" sz="800" b="1" dirty="0">
                <a:solidFill>
                  <a:schemeClr val="tx2"/>
                </a:solidFill>
                <a:effectLst/>
                <a:latin typeface="Montserrat" panose="00000500000000000000" pitchFamily="2" charset="0"/>
                <a:ea typeface="Times New Roman" panose="02020603050405020304" pitchFamily="18" charset="0"/>
              </a:rPr>
              <a:t>METTRE EN ŒUVRE UN PROJET D’ANIMATION S’INSCRIVANT DANS   LE PROJET DE LA STRUCTURE</a:t>
            </a:r>
            <a:endParaRPr lang="fr-FR" sz="800" dirty="0">
              <a:solidFill>
                <a:schemeClr val="tx2"/>
              </a:solidFill>
              <a:latin typeface="Montserrat" panose="00000500000000000000" pitchFamily="2" charset="0"/>
              <a:cs typeface="Arial" panose="020B0604020202020204" pitchFamily="34" charset="0"/>
            </a:endParaRPr>
          </a:p>
          <a:p>
            <a:pPr lvl="1" algn="just"/>
            <a:r>
              <a:rPr lang="fr-FR" sz="900" dirty="0">
                <a:solidFill>
                  <a:srgbClr val="264975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▪ </a:t>
            </a:r>
            <a:r>
              <a:rPr lang="fr-FR" sz="800" b="1" dirty="0">
                <a:solidFill>
                  <a:schemeClr val="tx2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CONDUIRE UNE ACTION D’ANIMATION DANS LE CHAMP DU LOISIRS TOUS PUBLICS ET DE DIRECTION D’ACCUEIL COLLECTIF DE MINEURS (ACM)</a:t>
            </a:r>
            <a:endParaRPr lang="fr-FR" sz="800" dirty="0">
              <a:solidFill>
                <a:schemeClr val="tx2"/>
              </a:solidFill>
              <a:latin typeface="Montserrat" panose="00000500000000000000" pitchFamily="2" charset="0"/>
              <a:cs typeface="Arial" panose="020B0604020202020204" pitchFamily="34" charset="0"/>
            </a:endParaRPr>
          </a:p>
          <a:p>
            <a:pPr lvl="1" algn="just"/>
            <a:r>
              <a:rPr lang="fr-FR" sz="900" dirty="0">
                <a:solidFill>
                  <a:srgbClr val="264975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▪ </a:t>
            </a:r>
            <a:r>
              <a:rPr lang="fr-FR" sz="800" b="1" dirty="0">
                <a:solidFill>
                  <a:schemeClr val="tx2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MOBILISER LES DEMARCHES D’EDUCATION POPULAIRE POUR METTRE EN ŒUVRE DES ACTIVITES D’ANIMATION DANS LE CHAMP DU « LOISIRS TOUS PUBLIC »</a:t>
            </a:r>
          </a:p>
          <a:p>
            <a:pPr lvl="1"/>
            <a:endParaRPr lang="fr-FR" sz="900" dirty="0">
              <a:solidFill>
                <a:srgbClr val="264975"/>
              </a:solidFill>
              <a:latin typeface="Montserrat" panose="00000500000000000000" pitchFamily="2" charset="0"/>
              <a:cs typeface="Arial" panose="020B0604020202020204" pitchFamily="34" charset="0"/>
            </a:endParaRPr>
          </a:p>
          <a:p>
            <a:pPr lvl="1"/>
            <a:endParaRPr lang="fr-FR" sz="900" dirty="0">
              <a:solidFill>
                <a:srgbClr val="264975"/>
              </a:solidFill>
              <a:latin typeface="Montserrat" panose="00000500000000000000" pitchFamily="2" charset="0"/>
              <a:cs typeface="Arial" panose="020B0604020202020204" pitchFamily="34" charset="0"/>
            </a:endParaRPr>
          </a:p>
          <a:p>
            <a:pPr lvl="1"/>
            <a:endParaRPr lang="fr-FR" sz="900" dirty="0">
              <a:solidFill>
                <a:srgbClr val="264975"/>
              </a:solidFill>
              <a:latin typeface="Montserrat" panose="00000500000000000000" pitchFamily="2" charset="0"/>
              <a:cs typeface="Arial" panose="020B0604020202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FA2106D-04C0-47A4-8ECB-0129BB8EA1C8}"/>
              </a:ext>
            </a:extLst>
          </p:cNvPr>
          <p:cNvSpPr/>
          <p:nvPr/>
        </p:nvSpPr>
        <p:spPr>
          <a:xfrm>
            <a:off x="4962480" y="3080714"/>
            <a:ext cx="2384618" cy="365541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b="1" dirty="0">
                <a:solidFill>
                  <a:schemeClr val="bg1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 PREREQUIS POUR RENTRER EN FORMATION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1023131-EA09-451B-9E1E-7A4693D7F298}"/>
              </a:ext>
            </a:extLst>
          </p:cNvPr>
          <p:cNvSpPr/>
          <p:nvPr/>
        </p:nvSpPr>
        <p:spPr>
          <a:xfrm>
            <a:off x="4962480" y="3509755"/>
            <a:ext cx="2384618" cy="3125524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fr-FR" sz="900" b="1" dirty="0">
                <a:solidFill>
                  <a:srgbClr val="264975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Le PSC 1 ou équivalent et son éventuelle attestation de formation continue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fr-FR" sz="900" dirty="0">
              <a:solidFill>
                <a:srgbClr val="264975"/>
              </a:solidFill>
              <a:latin typeface="Montserrat" panose="00000500000000000000" pitchFamily="2" charset="0"/>
              <a:cs typeface="Arial" panose="020B0604020202020204" pitchFamily="3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fr-FR" sz="900" b="1" dirty="0">
                <a:solidFill>
                  <a:srgbClr val="264975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Une attestation d’un employeur ou d’une structure de stage justifiant d’au moins 200 heures d’encadrement de mineurs dans les 5 années précédant l’entrée en formation ou diplôme BAFA ou autre diplôme équivalent</a:t>
            </a:r>
            <a:endParaRPr lang="fr-FR" sz="900" dirty="0">
              <a:solidFill>
                <a:srgbClr val="264975"/>
              </a:solidFill>
              <a:latin typeface="Montserrat" panose="00000500000000000000" pitchFamily="2" charset="0"/>
              <a:cs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CC0141E-7301-47BF-A04B-4A3A0BA44911}"/>
              </a:ext>
            </a:extLst>
          </p:cNvPr>
          <p:cNvSpPr/>
          <p:nvPr/>
        </p:nvSpPr>
        <p:spPr>
          <a:xfrm>
            <a:off x="4962480" y="6772864"/>
            <a:ext cx="2235274" cy="365541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b="1" dirty="0">
                <a:solidFill>
                  <a:schemeClr val="bg1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DURÉE DE LA FORMATION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9227501-481B-438E-AA39-98704A79D5BD}"/>
              </a:ext>
            </a:extLst>
          </p:cNvPr>
          <p:cNvSpPr/>
          <p:nvPr/>
        </p:nvSpPr>
        <p:spPr>
          <a:xfrm>
            <a:off x="4962480" y="7201905"/>
            <a:ext cx="2235274" cy="3384228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900" dirty="0">
                <a:solidFill>
                  <a:srgbClr val="264975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675 heures en centre de formation</a:t>
            </a:r>
          </a:p>
          <a:p>
            <a:endParaRPr lang="fr-FR" sz="900" dirty="0">
              <a:solidFill>
                <a:srgbClr val="264975"/>
              </a:solidFill>
              <a:latin typeface="Montserrat" panose="00000500000000000000" pitchFamily="2" charset="0"/>
              <a:cs typeface="Arial" panose="020B0604020202020204" pitchFamily="34" charset="0"/>
            </a:endParaRPr>
          </a:p>
          <a:p>
            <a:r>
              <a:rPr lang="fr-FR" sz="900" dirty="0">
                <a:solidFill>
                  <a:srgbClr val="264975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525 heures de stage en Accueil Collectif de Mineurs </a:t>
            </a:r>
          </a:p>
          <a:p>
            <a:endParaRPr lang="fr-FR" sz="900" dirty="0">
              <a:solidFill>
                <a:srgbClr val="264975"/>
              </a:solidFill>
              <a:latin typeface="Montserrat" panose="00000500000000000000" pitchFamily="2" charset="0"/>
              <a:cs typeface="Arial" panose="020B0604020202020204" pitchFamily="34" charset="0"/>
            </a:endParaRPr>
          </a:p>
          <a:p>
            <a:r>
              <a:rPr lang="fr-FR" sz="900" b="1" dirty="0">
                <a:solidFill>
                  <a:srgbClr val="264975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Date de début</a:t>
            </a:r>
            <a:r>
              <a:rPr lang="fr-FR" sz="900" dirty="0">
                <a:solidFill>
                  <a:srgbClr val="264975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  </a:t>
            </a:r>
            <a:r>
              <a:rPr lang="fr-FR" sz="900" b="1" dirty="0">
                <a:solidFill>
                  <a:srgbClr val="264975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de formation </a:t>
            </a:r>
            <a:r>
              <a:rPr lang="fr-FR" sz="900" dirty="0">
                <a:solidFill>
                  <a:srgbClr val="264975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:</a:t>
            </a:r>
          </a:p>
          <a:p>
            <a:endParaRPr lang="fr-FR" sz="900" dirty="0">
              <a:solidFill>
                <a:srgbClr val="264975"/>
              </a:solidFill>
              <a:latin typeface="Montserrat" panose="00000500000000000000" pitchFamily="2" charset="0"/>
              <a:cs typeface="Arial" panose="020B0604020202020204" pitchFamily="34" charset="0"/>
            </a:endParaRPr>
          </a:p>
          <a:p>
            <a:pPr algn="r"/>
            <a:r>
              <a:rPr lang="fr-FR" sz="900" dirty="0">
                <a:solidFill>
                  <a:srgbClr val="264975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10/02/2022</a:t>
            </a:r>
          </a:p>
          <a:p>
            <a:endParaRPr lang="fr-FR" sz="900" dirty="0">
              <a:solidFill>
                <a:srgbClr val="264975"/>
              </a:solidFill>
              <a:latin typeface="Montserrat" panose="00000500000000000000" pitchFamily="2" charset="0"/>
              <a:cs typeface="Arial" panose="020B0604020202020204" pitchFamily="34" charset="0"/>
            </a:endParaRPr>
          </a:p>
          <a:p>
            <a:r>
              <a:rPr lang="fr-FR" sz="900" b="1" dirty="0">
                <a:solidFill>
                  <a:srgbClr val="264975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Date de fin de formation avec période de rattrapage </a:t>
            </a:r>
            <a:r>
              <a:rPr lang="fr-FR" sz="900" dirty="0">
                <a:solidFill>
                  <a:srgbClr val="264975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:</a:t>
            </a:r>
          </a:p>
          <a:p>
            <a:endParaRPr lang="fr-FR" sz="900" dirty="0">
              <a:solidFill>
                <a:srgbClr val="264975"/>
              </a:solidFill>
              <a:latin typeface="Montserrat" panose="00000500000000000000" pitchFamily="2" charset="0"/>
              <a:cs typeface="Arial" panose="020B0604020202020204" pitchFamily="34" charset="0"/>
            </a:endParaRPr>
          </a:p>
          <a:p>
            <a:pPr algn="r"/>
            <a:r>
              <a:rPr lang="fr-FR" sz="900" dirty="0">
                <a:solidFill>
                  <a:srgbClr val="264975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 16/11/2023</a:t>
            </a:r>
          </a:p>
          <a:p>
            <a:endParaRPr lang="fr-FR" sz="900" dirty="0">
              <a:solidFill>
                <a:srgbClr val="264975"/>
              </a:solidFill>
              <a:latin typeface="Montserrat" panose="00000500000000000000" pitchFamily="2" charset="0"/>
              <a:cs typeface="Arial" panose="020B0604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2EDEB49-D81B-4ED4-A4A5-52475AF76F31}"/>
              </a:ext>
            </a:extLst>
          </p:cNvPr>
          <p:cNvSpPr/>
          <p:nvPr/>
        </p:nvSpPr>
        <p:spPr>
          <a:xfrm>
            <a:off x="359997" y="3686015"/>
            <a:ext cx="4453301" cy="39854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b="1" dirty="0">
                <a:solidFill>
                  <a:schemeClr val="bg1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MOYENS PÉDAGOGIQUES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E8562BA-A7FE-4433-B8DE-31C2C3058EDE}"/>
              </a:ext>
            </a:extLst>
          </p:cNvPr>
          <p:cNvSpPr/>
          <p:nvPr/>
        </p:nvSpPr>
        <p:spPr>
          <a:xfrm>
            <a:off x="359997" y="4151419"/>
            <a:ext cx="4453301" cy="267938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fr-FR" sz="900" dirty="0">
                <a:solidFill>
                  <a:srgbClr val="264975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La formation est organisée dans les locaux de JMSA au 3, rue d’</a:t>
            </a:r>
            <a:r>
              <a:rPr lang="fr-FR" sz="900" dirty="0" err="1">
                <a:solidFill>
                  <a:srgbClr val="264975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Anthemis</a:t>
            </a:r>
            <a:r>
              <a:rPr lang="fr-FR" sz="900" dirty="0">
                <a:solidFill>
                  <a:srgbClr val="264975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 60200 Compiègne</a:t>
            </a:r>
            <a:br>
              <a:rPr lang="fr-FR" sz="900" dirty="0">
                <a:solidFill>
                  <a:srgbClr val="264975"/>
                </a:solidFill>
                <a:latin typeface="Montserrat" panose="00000500000000000000" pitchFamily="2" charset="0"/>
                <a:cs typeface="Arial" panose="020B0604020202020204" pitchFamily="34" charset="0"/>
              </a:rPr>
            </a:br>
            <a:endParaRPr lang="fr-FR" sz="900" dirty="0">
              <a:solidFill>
                <a:srgbClr val="264975"/>
              </a:solidFill>
              <a:latin typeface="Montserrat" panose="00000500000000000000" pitchFamily="2" charset="0"/>
              <a:cs typeface="Arial" panose="020B0604020202020204" pitchFamily="3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fr-FR" sz="900" dirty="0">
                <a:solidFill>
                  <a:srgbClr val="264975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Toutes les salles sont équipées de chaises et de tables ainsi que d’un tableau blanc et d’un vidéoprojecteur.</a:t>
            </a:r>
            <a:br>
              <a:rPr lang="fr-FR" sz="900" dirty="0">
                <a:solidFill>
                  <a:srgbClr val="264975"/>
                </a:solidFill>
                <a:latin typeface="Montserrat" panose="00000500000000000000" pitchFamily="2" charset="0"/>
                <a:cs typeface="Arial" panose="020B0604020202020204" pitchFamily="34" charset="0"/>
              </a:rPr>
            </a:br>
            <a:endParaRPr lang="fr-FR" sz="900" dirty="0">
              <a:solidFill>
                <a:srgbClr val="264975"/>
              </a:solidFill>
              <a:latin typeface="Montserrat" panose="00000500000000000000" pitchFamily="2" charset="0"/>
              <a:cs typeface="Arial" panose="020B0604020202020204" pitchFamily="3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fr-FR" sz="900" dirty="0">
                <a:solidFill>
                  <a:srgbClr val="264975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Les locaux au premier étage sont accessibles aux personnes en situation de handicap par l’ascenseur. Le site est accessibles en transports en communs. Des parkings pour stationner sont situés à proximité. </a:t>
            </a:r>
            <a:br>
              <a:rPr lang="fr-FR" sz="900" dirty="0">
                <a:solidFill>
                  <a:srgbClr val="264975"/>
                </a:solidFill>
                <a:latin typeface="Montserrat" panose="00000500000000000000" pitchFamily="2" charset="0"/>
                <a:cs typeface="Arial" panose="020B0604020202020204" pitchFamily="34" charset="0"/>
              </a:rPr>
            </a:br>
            <a:endParaRPr lang="fr-FR" sz="900" dirty="0">
              <a:solidFill>
                <a:srgbClr val="264975"/>
              </a:solidFill>
              <a:latin typeface="Montserrat" panose="00000500000000000000" pitchFamily="2" charset="0"/>
              <a:cs typeface="Arial" panose="020B0604020202020204" pitchFamily="3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fr-FR" sz="900" dirty="0">
                <a:solidFill>
                  <a:srgbClr val="264975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Chaque stagiaire reçoit un livret de formation qui récapitule les informations utiles au bon déroulement de la formation. </a:t>
            </a:r>
            <a:br>
              <a:rPr lang="fr-FR" sz="900" dirty="0">
                <a:solidFill>
                  <a:srgbClr val="264975"/>
                </a:solidFill>
                <a:latin typeface="Montserrat" panose="00000500000000000000" pitchFamily="2" charset="0"/>
                <a:cs typeface="Arial" panose="020B0604020202020204" pitchFamily="34" charset="0"/>
              </a:rPr>
            </a:br>
            <a:endParaRPr lang="fr-FR" sz="900" dirty="0">
              <a:solidFill>
                <a:srgbClr val="264975"/>
              </a:solidFill>
              <a:latin typeface="Montserrat" panose="00000500000000000000" pitchFamily="2" charset="0"/>
              <a:cs typeface="Arial" panose="020B0604020202020204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83934B2-EA06-4266-80F8-58059EEAF22D}"/>
              </a:ext>
            </a:extLst>
          </p:cNvPr>
          <p:cNvSpPr/>
          <p:nvPr/>
        </p:nvSpPr>
        <p:spPr>
          <a:xfrm>
            <a:off x="359997" y="6965898"/>
            <a:ext cx="4453301" cy="365541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b="1" dirty="0">
                <a:solidFill>
                  <a:schemeClr val="bg1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LES </a:t>
            </a:r>
            <a:r>
              <a:rPr lang="fr-FR" sz="1100" b="1">
                <a:solidFill>
                  <a:schemeClr val="bg1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MOYENS D’ENCADREMENT</a:t>
            </a:r>
            <a:endParaRPr lang="fr-FR" sz="1100" b="1" dirty="0">
              <a:solidFill>
                <a:schemeClr val="bg1"/>
              </a:solidFill>
              <a:latin typeface="Montserrat" panose="00000500000000000000" pitchFamily="2" charset="0"/>
              <a:cs typeface="Arial" panose="020B0604020202020204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0227554-B812-4C73-8B32-CEEE9BBE02B2}"/>
              </a:ext>
            </a:extLst>
          </p:cNvPr>
          <p:cNvSpPr/>
          <p:nvPr/>
        </p:nvSpPr>
        <p:spPr>
          <a:xfrm>
            <a:off x="359996" y="7399679"/>
            <a:ext cx="4453302" cy="3180892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fr-FR" sz="900" dirty="0">
                <a:solidFill>
                  <a:srgbClr val="264975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Un livret de formation est remis à chaque participant ainsi que le règlement intérieur, </a:t>
            </a:r>
          </a:p>
          <a:p>
            <a:pPr marL="171450" lvl="0" indent="-171450" fontAlgn="base">
              <a:buFont typeface="Arial" panose="020B0604020202020204" pitchFamily="34" charset="0"/>
              <a:buChar char="•"/>
            </a:pPr>
            <a:r>
              <a:rPr lang="fr-FR" sz="900" dirty="0">
                <a:solidFill>
                  <a:srgbClr val="264975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La formation est organisée en alternance entre cours en organisme de formation et mise en situation professionnelle en structure d’accueil,</a:t>
            </a:r>
          </a:p>
          <a:p>
            <a:pPr marL="171450" lvl="0" indent="-171450" fontAlgn="base">
              <a:buFont typeface="Arial" panose="020B0604020202020204" pitchFamily="34" charset="0"/>
              <a:buChar char="•"/>
            </a:pPr>
            <a:r>
              <a:rPr lang="fr-FR" sz="900" dirty="0">
                <a:solidFill>
                  <a:srgbClr val="264975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Un suivi individuel des stagiaires en entreprise est effectué pour permettre une parfaite coordination de l’apprentissage théorique et pratique,</a:t>
            </a:r>
          </a:p>
          <a:p>
            <a:pPr marL="171450" lvl="0" indent="-171450" fontAlgn="base">
              <a:buFont typeface="Arial" panose="020B0604020202020204" pitchFamily="34" charset="0"/>
              <a:buChar char="•"/>
            </a:pPr>
            <a:r>
              <a:rPr lang="fr-FR" sz="900" dirty="0">
                <a:solidFill>
                  <a:srgbClr val="264975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Des apports théoriques appuyés par des études de cas, jeux de rôles, mise en situation sont proposés tout au long de la formation,</a:t>
            </a:r>
            <a:br>
              <a:rPr lang="fr-FR" sz="900" dirty="0">
                <a:solidFill>
                  <a:srgbClr val="264975"/>
                </a:solidFill>
                <a:latin typeface="Montserrat" panose="00000500000000000000" pitchFamily="2" charset="0"/>
                <a:cs typeface="Arial" panose="020B0604020202020204" pitchFamily="34" charset="0"/>
              </a:rPr>
            </a:br>
            <a:r>
              <a:rPr lang="fr-FR" sz="900" dirty="0">
                <a:solidFill>
                  <a:srgbClr val="264975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Des mises en situation avec débriefing,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fr-FR" sz="900" dirty="0">
                <a:solidFill>
                  <a:srgbClr val="264975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L’animation est basée sur une pédagogie active faisant appel à la participation des stagiaires avec des travaux individuels et/ou en groupe. Elle s'appuie en particulier sur l'alternance d'apports théoriques et d'exercices pratiques en lien avec les</a:t>
            </a:r>
            <a:r>
              <a:rPr lang="fr-FR" sz="900" b="1" dirty="0">
                <a:solidFill>
                  <a:srgbClr val="264975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 </a:t>
            </a:r>
            <a:r>
              <a:rPr lang="fr-FR" sz="900" dirty="0">
                <a:solidFill>
                  <a:srgbClr val="264975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situations professionnelles des apprenants,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fr-FR" sz="900" dirty="0">
                <a:solidFill>
                  <a:srgbClr val="264975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Séances de formation en salle, études de cas concrets, mises en situation pratique et pédagogique, travaux dirigés.</a:t>
            </a:r>
          </a:p>
        </p:txBody>
      </p:sp>
      <p:pic>
        <p:nvPicPr>
          <p:cNvPr id="19" name="Graphique 18" descr="Utilisateur">
            <a:extLst>
              <a:ext uri="{FF2B5EF4-FFF2-40B4-BE49-F238E27FC236}">
                <a16:creationId xmlns:a16="http://schemas.microsoft.com/office/drawing/2014/main" id="{0AD32F2B-6810-443C-8047-0B5E333422C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304178" y="2153665"/>
            <a:ext cx="402782" cy="402782"/>
          </a:xfrm>
          <a:prstGeom prst="rect">
            <a:avLst/>
          </a:prstGeom>
        </p:spPr>
      </p:pic>
      <p:pic>
        <p:nvPicPr>
          <p:cNvPr id="20" name="Graphique 19" descr="Utilisateur">
            <a:extLst>
              <a:ext uri="{FF2B5EF4-FFF2-40B4-BE49-F238E27FC236}">
                <a16:creationId xmlns:a16="http://schemas.microsoft.com/office/drawing/2014/main" id="{D6558584-D062-4A95-AA2E-304E3273C31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656182" y="2153665"/>
            <a:ext cx="402782" cy="402782"/>
          </a:xfrm>
          <a:prstGeom prst="rect">
            <a:avLst/>
          </a:prstGeom>
        </p:spPr>
      </p:pic>
      <p:pic>
        <p:nvPicPr>
          <p:cNvPr id="21" name="Graphique 20" descr="Utilisateur">
            <a:extLst>
              <a:ext uri="{FF2B5EF4-FFF2-40B4-BE49-F238E27FC236}">
                <a16:creationId xmlns:a16="http://schemas.microsoft.com/office/drawing/2014/main" id="{4562AC9A-BFE1-4894-AF44-6815EB09BE4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995294" y="2153665"/>
            <a:ext cx="402782" cy="402782"/>
          </a:xfrm>
          <a:prstGeom prst="rect">
            <a:avLst/>
          </a:prstGeom>
        </p:spPr>
      </p:pic>
      <p:pic>
        <p:nvPicPr>
          <p:cNvPr id="22" name="Graphique 21" descr="Utilisateur">
            <a:extLst>
              <a:ext uri="{FF2B5EF4-FFF2-40B4-BE49-F238E27FC236}">
                <a16:creationId xmlns:a16="http://schemas.microsoft.com/office/drawing/2014/main" id="{D5C24EE1-2F1C-46B6-9141-E8EDB52BB50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347298" y="2153665"/>
            <a:ext cx="402782" cy="402782"/>
          </a:xfrm>
          <a:prstGeom prst="rect">
            <a:avLst/>
          </a:prstGeom>
        </p:spPr>
      </p:pic>
      <p:sp>
        <p:nvSpPr>
          <p:cNvPr id="26" name="Ellipse 25">
            <a:extLst>
              <a:ext uri="{FF2B5EF4-FFF2-40B4-BE49-F238E27FC236}">
                <a16:creationId xmlns:a16="http://schemas.microsoft.com/office/drawing/2014/main" id="{445857AB-C4B3-4B54-9245-74FDD4F5B299}"/>
              </a:ext>
            </a:extLst>
          </p:cNvPr>
          <p:cNvSpPr/>
          <p:nvPr/>
        </p:nvSpPr>
        <p:spPr>
          <a:xfrm>
            <a:off x="5618224" y="2184145"/>
            <a:ext cx="118552" cy="118552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Ellipse 26">
            <a:extLst>
              <a:ext uri="{FF2B5EF4-FFF2-40B4-BE49-F238E27FC236}">
                <a16:creationId xmlns:a16="http://schemas.microsoft.com/office/drawing/2014/main" id="{54836D4B-56E9-49BC-AA1C-8BA84F1E03A2}"/>
              </a:ext>
            </a:extLst>
          </p:cNvPr>
          <p:cNvSpPr/>
          <p:nvPr/>
        </p:nvSpPr>
        <p:spPr>
          <a:xfrm>
            <a:off x="5969350" y="2184145"/>
            <a:ext cx="118552" cy="118552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Ellipse 27">
            <a:extLst>
              <a:ext uri="{FF2B5EF4-FFF2-40B4-BE49-F238E27FC236}">
                <a16:creationId xmlns:a16="http://schemas.microsoft.com/office/drawing/2014/main" id="{E016399C-A19C-4E5E-8612-C47201AA733A}"/>
              </a:ext>
            </a:extLst>
          </p:cNvPr>
          <p:cNvSpPr/>
          <p:nvPr/>
        </p:nvSpPr>
        <p:spPr>
          <a:xfrm>
            <a:off x="6313088" y="2184145"/>
            <a:ext cx="118552" cy="118552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2" name="Graphique 31" descr="Enseignant">
            <a:extLst>
              <a:ext uri="{FF2B5EF4-FFF2-40B4-BE49-F238E27FC236}">
                <a16:creationId xmlns:a16="http://schemas.microsoft.com/office/drawing/2014/main" id="{DE4A3FB2-3436-4720-8C56-15683DB02DC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436195" y="1174154"/>
            <a:ext cx="1099794" cy="1099794"/>
          </a:xfrm>
          <a:prstGeom prst="rect">
            <a:avLst/>
          </a:prstGeom>
        </p:spPr>
      </p:pic>
      <p:pic>
        <p:nvPicPr>
          <p:cNvPr id="2" name="Image 1">
            <a:extLst>
              <a:ext uri="{FF2B5EF4-FFF2-40B4-BE49-F238E27FC236}">
                <a16:creationId xmlns:a16="http://schemas.microsoft.com/office/drawing/2014/main" id="{348314E6-9E6B-404C-AFC9-D737EC7652BC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1913" y="207007"/>
            <a:ext cx="625841" cy="472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61978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DA9B0077-AFE5-48B1-A7FA-A4EA5B67FE00}"/>
              </a:ext>
            </a:extLst>
          </p:cNvPr>
          <p:cNvSpPr txBox="1"/>
          <p:nvPr/>
        </p:nvSpPr>
        <p:spPr>
          <a:xfrm>
            <a:off x="360000" y="360000"/>
            <a:ext cx="59227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chemeClr val="accent1">
                    <a:lumMod val="50000"/>
                  </a:schemeClr>
                </a:solidFill>
                <a:latin typeface="Montserrat" panose="00000500000000000000" pitchFamily="2" charset="0"/>
              </a:rPr>
              <a:t>PROGRAMME DE FORMATION : BPJEPS LTP</a:t>
            </a:r>
            <a:endParaRPr lang="fr-FR" sz="1100" b="1" i="1" dirty="0">
              <a:latin typeface="Montserrat" panose="00000500000000000000" pitchFamily="2" charset="0"/>
              <a:cs typeface="Arial" panose="020B0604020202020204" pitchFamily="34" charset="0"/>
            </a:endParaRPr>
          </a:p>
        </p:txBody>
      </p:sp>
      <p:cxnSp>
        <p:nvCxnSpPr>
          <p:cNvPr id="3" name="Connecteur droit 2">
            <a:extLst>
              <a:ext uri="{FF2B5EF4-FFF2-40B4-BE49-F238E27FC236}">
                <a16:creationId xmlns:a16="http://schemas.microsoft.com/office/drawing/2014/main" id="{A4325634-F446-443C-BA33-805BEDF40065}"/>
              </a:ext>
            </a:extLst>
          </p:cNvPr>
          <p:cNvCxnSpPr>
            <a:cxnSpLocks/>
          </p:cNvCxnSpPr>
          <p:nvPr/>
        </p:nvCxnSpPr>
        <p:spPr>
          <a:xfrm>
            <a:off x="360000" y="800681"/>
            <a:ext cx="6839675" cy="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>
            <a:extLst>
              <a:ext uri="{FF2B5EF4-FFF2-40B4-BE49-F238E27FC236}">
                <a16:creationId xmlns:a16="http://schemas.microsoft.com/office/drawing/2014/main" id="{10E86AA0-A620-4BEB-A9CA-FA70939D5FB1}"/>
              </a:ext>
            </a:extLst>
          </p:cNvPr>
          <p:cNvSpPr/>
          <p:nvPr/>
        </p:nvSpPr>
        <p:spPr>
          <a:xfrm>
            <a:off x="360000" y="946473"/>
            <a:ext cx="3907200" cy="365541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>
                <a:solidFill>
                  <a:schemeClr val="bg1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MOYENS DE SUIVI DE L’EXECUTION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DFD0698-F52F-404F-BF1C-CAA2996B43CF}"/>
              </a:ext>
            </a:extLst>
          </p:cNvPr>
          <p:cNvSpPr/>
          <p:nvPr/>
        </p:nvSpPr>
        <p:spPr>
          <a:xfrm>
            <a:off x="359998" y="1377675"/>
            <a:ext cx="3907202" cy="206150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900" dirty="0">
                <a:solidFill>
                  <a:srgbClr val="264975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Le suivi de l’exécution de l’action se fait à l’aide de feuilles de présence émargées par les stagiaires.</a:t>
            </a:r>
            <a:br>
              <a:rPr lang="fr-FR" sz="900" dirty="0">
                <a:solidFill>
                  <a:srgbClr val="264975"/>
                </a:solidFill>
                <a:latin typeface="Montserrat" panose="00000500000000000000" pitchFamily="2" charset="0"/>
                <a:cs typeface="Arial" panose="020B0604020202020204" pitchFamily="34" charset="0"/>
              </a:rPr>
            </a:br>
            <a:r>
              <a:rPr lang="fr-FR" sz="900" dirty="0">
                <a:solidFill>
                  <a:srgbClr val="264975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Elles sont signées par demi-journée par les stagiaires et le formateur, l’objectif étant de justifier de la réalisation de la formation.</a:t>
            </a:r>
          </a:p>
          <a:p>
            <a:endParaRPr lang="fr-FR" sz="900" dirty="0">
              <a:solidFill>
                <a:srgbClr val="264975"/>
              </a:solidFill>
              <a:latin typeface="Montserrat" panose="00000500000000000000" pitchFamily="2" charset="0"/>
              <a:cs typeface="Arial" panose="020B0604020202020204" pitchFamily="34" charset="0"/>
            </a:endParaRPr>
          </a:p>
          <a:p>
            <a:r>
              <a:rPr lang="fr-FR" sz="900" dirty="0">
                <a:solidFill>
                  <a:srgbClr val="264975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En structure d’alternance (Employeur) et de stage (ACM), les feuilles de présence sont signées par les stagiaires et le maître d’apprentissage et/ou le tuteur.</a:t>
            </a:r>
          </a:p>
          <a:p>
            <a:endParaRPr lang="fr-FR" sz="900" dirty="0">
              <a:solidFill>
                <a:srgbClr val="264975"/>
              </a:solidFill>
              <a:latin typeface="Montserrat" panose="00000500000000000000" pitchFamily="2" charset="0"/>
              <a:cs typeface="Arial" panose="020B0604020202020204" pitchFamily="34" charset="0"/>
            </a:endParaRPr>
          </a:p>
          <a:p>
            <a:r>
              <a:rPr lang="fr-FR" sz="900" dirty="0">
                <a:solidFill>
                  <a:srgbClr val="264975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L’appréciation des résultats se déroule tout au long de la formation avec différents outils :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fr-FR" sz="900" dirty="0">
                <a:solidFill>
                  <a:srgbClr val="264975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Mise en situation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fr-FR" sz="900" dirty="0">
                <a:solidFill>
                  <a:srgbClr val="264975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Analyse de cas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fr-FR" sz="900" dirty="0">
                <a:solidFill>
                  <a:srgbClr val="264975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Examens blancs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EA7E86D-5BD7-4964-A7C3-30D5A9EBF01A}"/>
              </a:ext>
            </a:extLst>
          </p:cNvPr>
          <p:cNvSpPr/>
          <p:nvPr/>
        </p:nvSpPr>
        <p:spPr>
          <a:xfrm>
            <a:off x="4331494" y="1549401"/>
            <a:ext cx="2868182" cy="1887844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900" dirty="0">
                <a:solidFill>
                  <a:srgbClr val="264975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Le diplôme sera délivré par la DRAJES aux stagiaires ayant validé en contrôle continu toutes les UC qui sont au nombre de 4. </a:t>
            </a:r>
          </a:p>
          <a:p>
            <a:endParaRPr lang="fr-FR" sz="900" dirty="0">
              <a:solidFill>
                <a:srgbClr val="264975"/>
              </a:solidFill>
              <a:latin typeface="Montserrat" panose="00000500000000000000" pitchFamily="2" charset="0"/>
              <a:cs typeface="Arial" panose="020B0604020202020204" pitchFamily="34" charset="0"/>
            </a:endParaRPr>
          </a:p>
          <a:p>
            <a:r>
              <a:rPr lang="fr-FR" sz="900" dirty="0">
                <a:solidFill>
                  <a:srgbClr val="264975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Un rattrapage est proposé pour chaque UC.</a:t>
            </a:r>
          </a:p>
          <a:p>
            <a:endParaRPr lang="fr-FR" sz="900" dirty="0">
              <a:solidFill>
                <a:srgbClr val="264975"/>
              </a:solidFill>
              <a:latin typeface="Montserrat" panose="00000500000000000000" pitchFamily="2" charset="0"/>
              <a:cs typeface="Arial" panose="020B0604020202020204" pitchFamily="34" charset="0"/>
            </a:endParaRPr>
          </a:p>
          <a:p>
            <a:r>
              <a:rPr lang="fr-FR" sz="900" b="1" dirty="0">
                <a:solidFill>
                  <a:srgbClr val="264975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Les épreuves du BPJEPS LTP</a:t>
            </a:r>
            <a:r>
              <a:rPr lang="fr-FR" sz="900" dirty="0">
                <a:solidFill>
                  <a:srgbClr val="264975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 – sont évaluées par une commission d’évaluation de deux personnes.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FD87C2D-F977-4615-84B5-8412430ACD9F}"/>
              </a:ext>
            </a:extLst>
          </p:cNvPr>
          <p:cNvSpPr/>
          <p:nvPr/>
        </p:nvSpPr>
        <p:spPr>
          <a:xfrm>
            <a:off x="4331494" y="948497"/>
            <a:ext cx="2868181" cy="537404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>
                <a:solidFill>
                  <a:schemeClr val="bg1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MOYENS D’APPRECIATIONS DES RESULTATS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D640869-83CB-46E2-9C20-69833C3A5CA2}"/>
              </a:ext>
            </a:extLst>
          </p:cNvPr>
          <p:cNvSpPr/>
          <p:nvPr/>
        </p:nvSpPr>
        <p:spPr>
          <a:xfrm>
            <a:off x="356199" y="3606483"/>
            <a:ext cx="6839675" cy="365541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00" b="1" dirty="0">
                <a:solidFill>
                  <a:schemeClr val="bg1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EQUIVALENCES DES UC 1 et 2, UC 3, UC 4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030CDBA-9192-454B-B74A-8F1221D9DE3D}"/>
              </a:ext>
            </a:extLst>
          </p:cNvPr>
          <p:cNvSpPr/>
          <p:nvPr/>
        </p:nvSpPr>
        <p:spPr>
          <a:xfrm>
            <a:off x="356200" y="4048223"/>
            <a:ext cx="6839674" cy="2472893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Tx/>
              <a:buChar char="-"/>
            </a:pPr>
            <a:r>
              <a:rPr lang="fr-FR" sz="900" dirty="0">
                <a:solidFill>
                  <a:srgbClr val="264975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Les UC1 et 2 sont communes et transversales à tous les autres diplômes BPJEPS.  Si vous êtes déjà titulaire d’un BPJEPS autre que celui du LTP, vous obtenez automatiquement l’équivalence des UC 1 et 2 du « BPJEPS Loisirs Tous Publics ». </a:t>
            </a:r>
          </a:p>
          <a:p>
            <a:pPr marL="171450" indent="-171450">
              <a:buFontTx/>
              <a:buChar char="-"/>
            </a:pPr>
            <a:endParaRPr lang="fr-FR" sz="900" dirty="0">
              <a:solidFill>
                <a:srgbClr val="264975"/>
              </a:solidFill>
              <a:latin typeface="Montserrat" panose="00000500000000000000" pitchFamily="2" charset="0"/>
              <a:cs typeface="Arial" panose="020B0604020202020204" pitchFamily="34" charset="0"/>
            </a:endParaRPr>
          </a:p>
          <a:p>
            <a:pPr marL="171450" indent="-171450">
              <a:buFontTx/>
              <a:buChar char="-"/>
            </a:pPr>
            <a:r>
              <a:rPr lang="fr-FR" sz="900" dirty="0">
                <a:solidFill>
                  <a:srgbClr val="264975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L’obtention du BAFD dans les 5 ans précédant l’entrée en formation « BPJEPS LTP » ou son renouvellement validé par la DRAJES et/ou le Certificat Complémentaire DACM vous donne automatiquement la validation de l’UC3 du « BPJEPS LTP ».</a:t>
            </a:r>
          </a:p>
          <a:p>
            <a:pPr marL="171450" indent="-171450">
              <a:buFontTx/>
              <a:buChar char="-"/>
            </a:pPr>
            <a:endParaRPr lang="fr-FR" sz="900" dirty="0">
              <a:solidFill>
                <a:srgbClr val="264975"/>
              </a:solidFill>
              <a:latin typeface="Montserrat" panose="00000500000000000000" pitchFamily="2" charset="0"/>
              <a:cs typeface="Arial" panose="020B0604020202020204" pitchFamily="34" charset="0"/>
            </a:endParaRPr>
          </a:p>
          <a:p>
            <a:r>
              <a:rPr lang="fr-FR" sz="900" dirty="0">
                <a:solidFill>
                  <a:srgbClr val="264975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-    Plusieurs diplômes reconnus d’état et/ou par le ministère du travail permettent l’acquisition de l’UC 4 du « BPJEPS  LTP ». (Voir sur le site de la DRAJES et/ou du Ministère du Travail). </a:t>
            </a:r>
          </a:p>
          <a:p>
            <a:pPr marL="171450" indent="-171450">
              <a:buFontTx/>
              <a:buChar char="-"/>
            </a:pPr>
            <a:endParaRPr lang="fr-FR" sz="900" dirty="0">
              <a:solidFill>
                <a:srgbClr val="264975"/>
              </a:solidFill>
              <a:latin typeface="Montserrat" panose="00000500000000000000" pitchFamily="2" charset="0"/>
              <a:cs typeface="Arial" panose="020B0604020202020204" pitchFamily="34" charset="0"/>
            </a:endParaRPr>
          </a:p>
          <a:p>
            <a:pPr marL="171450" indent="-171450">
              <a:buFontTx/>
              <a:buChar char="-"/>
            </a:pPr>
            <a:endParaRPr lang="fr-FR" sz="900" dirty="0">
              <a:solidFill>
                <a:srgbClr val="264975"/>
              </a:solidFill>
              <a:latin typeface="Montserrat" panose="00000500000000000000" pitchFamily="2" charset="0"/>
              <a:cs typeface="Arial" panose="020B0604020202020204" pitchFamily="34" charset="0"/>
            </a:endParaRPr>
          </a:p>
          <a:p>
            <a:br>
              <a:rPr lang="fr-FR" sz="900" dirty="0">
                <a:solidFill>
                  <a:srgbClr val="264975"/>
                </a:solidFill>
                <a:latin typeface="Montserrat" panose="00000500000000000000" pitchFamily="2" charset="0"/>
                <a:cs typeface="Arial" panose="020B0604020202020204" pitchFamily="34" charset="0"/>
              </a:rPr>
            </a:br>
            <a:endParaRPr lang="fr-FR" sz="900" b="1" dirty="0">
              <a:solidFill>
                <a:srgbClr val="264975"/>
              </a:solidFill>
              <a:latin typeface="Montserrat" panose="00000500000000000000" pitchFamily="2" charset="0"/>
              <a:cs typeface="Arial" panose="020B0604020202020204" pitchFamily="34" charset="0"/>
            </a:endParaRPr>
          </a:p>
        </p:txBody>
      </p:sp>
      <p:pic>
        <p:nvPicPr>
          <p:cNvPr id="95" name="Image 94">
            <a:extLst>
              <a:ext uri="{FF2B5EF4-FFF2-40B4-BE49-F238E27FC236}">
                <a16:creationId xmlns:a16="http://schemas.microsoft.com/office/drawing/2014/main" id="{554DB710-03E3-47DF-A93A-4D2086ADAC7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1913" y="207007"/>
            <a:ext cx="625841" cy="472356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9A7B3DD2-7964-6F1F-AE37-11B1A6FEB273}"/>
              </a:ext>
            </a:extLst>
          </p:cNvPr>
          <p:cNvSpPr/>
          <p:nvPr/>
        </p:nvSpPr>
        <p:spPr>
          <a:xfrm>
            <a:off x="4058873" y="7537299"/>
            <a:ext cx="3136999" cy="1421057"/>
          </a:xfrm>
          <a:prstGeom prst="rect">
            <a:avLst/>
          </a:prstGeom>
          <a:solidFill>
            <a:srgbClr val="26497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dirty="0">
                <a:solidFill>
                  <a:schemeClr val="bg1"/>
                </a:solidFill>
              </a:rPr>
              <a:t>Signature 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D082F26-2111-F0F6-378A-445E0202DA37}"/>
              </a:ext>
            </a:extLst>
          </p:cNvPr>
          <p:cNvSpPr/>
          <p:nvPr/>
        </p:nvSpPr>
        <p:spPr>
          <a:xfrm>
            <a:off x="4058874" y="6927272"/>
            <a:ext cx="3137000" cy="526473"/>
          </a:xfrm>
          <a:prstGeom prst="rect">
            <a:avLst/>
          </a:prstGeom>
          <a:solidFill>
            <a:srgbClr val="26497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Acceptation du stagiaire </a:t>
            </a:r>
          </a:p>
        </p:txBody>
      </p:sp>
    </p:spTree>
    <p:extLst>
      <p:ext uri="{BB962C8B-B14F-4D97-AF65-F5344CB8AC3E}">
        <p14:creationId xmlns:p14="http://schemas.microsoft.com/office/powerpoint/2010/main" val="401887811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1863</TotalTime>
  <Words>759</Words>
  <Application>Microsoft Office PowerPoint</Application>
  <PresentationFormat>Personnalisé</PresentationFormat>
  <Paragraphs>66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Montserrat</vt:lpstr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HugoBntr HugoBntr</dc:creator>
  <cp:lastModifiedBy>aurélie mallard</cp:lastModifiedBy>
  <cp:revision>91</cp:revision>
  <cp:lastPrinted>2021-08-25T08:56:28Z</cp:lastPrinted>
  <dcterms:created xsi:type="dcterms:W3CDTF">2020-06-10T12:18:35Z</dcterms:created>
  <dcterms:modified xsi:type="dcterms:W3CDTF">2022-12-12T12:05:45Z</dcterms:modified>
</cp:coreProperties>
</file>