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7559675" cy="10691813"/>
  <p:notesSz cx="6865938" cy="9998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975"/>
    <a:srgbClr val="154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95" autoAdjust="0"/>
    <p:restoredTop sz="94660"/>
  </p:normalViewPr>
  <p:slideViewPr>
    <p:cSldViewPr snapToGrid="0">
      <p:cViewPr>
        <p:scale>
          <a:sx n="81" d="100"/>
          <a:sy n="81" d="100"/>
        </p:scale>
        <p:origin x="221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AAD6-F905-4490-8EE2-B60B98B75CDB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6E27-6499-4D0C-8CD5-8CA546287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55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AAD6-F905-4490-8EE2-B60B98B75CDB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6E27-6499-4D0C-8CD5-8CA546287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45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AAD6-F905-4490-8EE2-B60B98B75CDB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6E27-6499-4D0C-8CD5-8CA546287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77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AAD6-F905-4490-8EE2-B60B98B75CDB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6E27-6499-4D0C-8CD5-8CA546287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62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AAD6-F905-4490-8EE2-B60B98B75CDB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6E27-6499-4D0C-8CD5-8CA546287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53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AAD6-F905-4490-8EE2-B60B98B75CDB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6E27-6499-4D0C-8CD5-8CA546287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47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AAD6-F905-4490-8EE2-B60B98B75CDB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6E27-6499-4D0C-8CD5-8CA546287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42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AAD6-F905-4490-8EE2-B60B98B75CDB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6E27-6499-4D0C-8CD5-8CA546287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490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AAD6-F905-4490-8EE2-B60B98B75CDB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6E27-6499-4D0C-8CD5-8CA546287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15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AAD6-F905-4490-8EE2-B60B98B75CDB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6E27-6499-4D0C-8CD5-8CA546287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130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6AAD6-F905-4490-8EE2-B60B98B75CDB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E6E27-6499-4D0C-8CD5-8CA546287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40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6AAD6-F905-4490-8EE2-B60B98B75CDB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E6E27-6499-4D0C-8CD5-8CA546287B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19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B81A626-2126-4549-80F3-BC3B2CD12AEC}"/>
              </a:ext>
            </a:extLst>
          </p:cNvPr>
          <p:cNvSpPr txBox="1"/>
          <p:nvPr/>
        </p:nvSpPr>
        <p:spPr>
          <a:xfrm>
            <a:off x="359999" y="276414"/>
            <a:ext cx="6175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PROGRAMME DE FORMATION : BPJEPS ASEC 2025/2026</a:t>
            </a:r>
            <a:endParaRPr lang="fr-FR" sz="1600" b="1" i="1" dirty="0"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01779DF-B115-4F51-98D4-772EEF073EFF}"/>
              </a:ext>
            </a:extLst>
          </p:cNvPr>
          <p:cNvCxnSpPr>
            <a:cxnSpLocks/>
          </p:cNvCxnSpPr>
          <p:nvPr/>
        </p:nvCxnSpPr>
        <p:spPr>
          <a:xfrm>
            <a:off x="360000" y="800681"/>
            <a:ext cx="6839675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91B69FE2-572D-42C6-A48B-68AC6A0309EA}"/>
              </a:ext>
            </a:extLst>
          </p:cNvPr>
          <p:cNvSpPr/>
          <p:nvPr/>
        </p:nvSpPr>
        <p:spPr>
          <a:xfrm>
            <a:off x="347297" y="846421"/>
            <a:ext cx="4477270" cy="26918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bg1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OBJECTIFS DE LA FORMATION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BB642D-07C1-4472-887C-6DF45FDFC51D}"/>
              </a:ext>
            </a:extLst>
          </p:cNvPr>
          <p:cNvSpPr/>
          <p:nvPr/>
        </p:nvSpPr>
        <p:spPr>
          <a:xfrm>
            <a:off x="371265" y="1183848"/>
            <a:ext cx="4453302" cy="257519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fr-FR" sz="800" b="1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L’objectif de la formation est d’obtenir la certification du BPJEPS ASEC spécialité animateur</a:t>
            </a:r>
          </a:p>
          <a:p>
            <a:pPr lvl="0" algn="just"/>
            <a:endParaRPr lang="fr-FR" sz="800" b="1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lvl="0" algn="just"/>
            <a:r>
              <a:rPr lang="fr-FR" sz="8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Plus précisément la formation à pour objectif d’apporter au futur professionnel, les bases théoriques et pratiques indispensables à l’acquisition des compétences reconnues par le diplôme.</a:t>
            </a:r>
          </a:p>
          <a:p>
            <a:pPr lvl="0" algn="just"/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lvl="0" algn="just"/>
            <a:r>
              <a:rPr lang="fr-FR" sz="800" u="sng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Bloc 1 </a:t>
            </a:r>
            <a:r>
              <a:rPr lang="fr-FR" sz="8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: Concevoir et mettre en œuvre des projets d’animation dans le cadre de l’organisation de travail d’une structure du champ du sport ou de l’animation;</a:t>
            </a:r>
          </a:p>
          <a:p>
            <a:pPr lvl="0" algn="just"/>
            <a:endParaRPr lang="fr-FR" sz="8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lvl="0" algn="just"/>
            <a:r>
              <a:rPr lang="fr-FR" sz="800" u="sng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Bloc 2 </a:t>
            </a:r>
            <a:r>
              <a:rPr lang="fr-FR" sz="8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: Valoriser les activités et les projets d’une structure du champ du sport ou de l’animation;</a:t>
            </a:r>
          </a:p>
          <a:p>
            <a:pPr lvl="0" algn="just"/>
            <a:endParaRPr lang="fr-FR" sz="8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lvl="0" algn="just"/>
            <a:r>
              <a:rPr lang="fr-FR" sz="800" u="sng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Bloc 3 </a:t>
            </a:r>
            <a:r>
              <a:rPr lang="fr-FR" sz="8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: Concevoir, conduire, en sécurité et évaluer des séquences d’animation et des séances d’activité culturelles, éducatives ou sociales dans le cadre du projet et de l’organisation de la structure ;</a:t>
            </a:r>
          </a:p>
          <a:p>
            <a:pPr lvl="0" algn="just"/>
            <a:endParaRPr lang="fr-FR" sz="8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lvl="0" algn="just"/>
            <a:r>
              <a:rPr lang="fr-FR" sz="800" u="sng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Bloc 4 </a:t>
            </a:r>
            <a:r>
              <a:rPr lang="fr-FR" sz="8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: Organiser et encadrer le « vivre ensemble » des publics accueillis au sein d’une structure proposant des activités de loisirs et d’animation socioculturelle. </a:t>
            </a:r>
          </a:p>
          <a:p>
            <a:pPr lvl="1"/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A2106D-04C0-47A4-8ECB-0129BB8EA1C8}"/>
              </a:ext>
            </a:extLst>
          </p:cNvPr>
          <p:cNvSpPr/>
          <p:nvPr/>
        </p:nvSpPr>
        <p:spPr>
          <a:xfrm>
            <a:off x="4962480" y="3025865"/>
            <a:ext cx="2384618" cy="40278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bg1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 PREREQUIS POUR ENTRER EN FORMATION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1023131-EA09-451B-9E1E-7A4693D7F298}"/>
              </a:ext>
            </a:extLst>
          </p:cNvPr>
          <p:cNvSpPr/>
          <p:nvPr/>
        </p:nvSpPr>
        <p:spPr>
          <a:xfrm>
            <a:off x="4962480" y="3509755"/>
            <a:ext cx="2384618" cy="332104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b="1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Le PSC ou équivalent et son éventuelle attestation de formation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b="1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Une attestation d’un employeur ou d’une structure de stage justifiant au minimum de 200 heures d’animation auprès d’un public.</a:t>
            </a:r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C0141E-7301-47BF-A04B-4A3A0BA44911}"/>
              </a:ext>
            </a:extLst>
          </p:cNvPr>
          <p:cNvSpPr/>
          <p:nvPr/>
        </p:nvSpPr>
        <p:spPr>
          <a:xfrm>
            <a:off x="4962480" y="6965898"/>
            <a:ext cx="2384618" cy="36554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bg1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DURÉE DE LA FORMATION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227501-481B-438E-AA39-98704A79D5BD}"/>
              </a:ext>
            </a:extLst>
          </p:cNvPr>
          <p:cNvSpPr/>
          <p:nvPr/>
        </p:nvSpPr>
        <p:spPr>
          <a:xfrm>
            <a:off x="4962480" y="7399678"/>
            <a:ext cx="2384618" cy="318089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546 heures en organisme  de formation en version normale </a:t>
            </a:r>
          </a:p>
          <a:p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644 heures en organisme de formation avec option au Certificat de Direction d’un Accueil de Mineurs </a:t>
            </a:r>
          </a:p>
          <a:p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1204 heures  d’alternance en structure en version normale </a:t>
            </a:r>
          </a:p>
          <a:p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1414 heures d’alternance avec option au CCDACM  </a:t>
            </a:r>
          </a:p>
          <a:p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r>
              <a:rPr lang="fr-FR" sz="900" b="1" u="sng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Date de début de formation </a:t>
            </a:r>
            <a:r>
              <a:rPr lang="fr-FR" sz="900" b="1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:</a:t>
            </a:r>
          </a:p>
          <a:p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algn="r"/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20/11/2025</a:t>
            </a:r>
          </a:p>
          <a:p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r>
              <a:rPr lang="fr-FR" sz="900" b="1" u="sng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Date de fin de formation </a:t>
            </a:r>
            <a:r>
              <a:rPr lang="fr-FR" sz="900" b="1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:</a:t>
            </a:r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algn="r"/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 27/11/2026</a:t>
            </a:r>
          </a:p>
          <a:p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EDEB49-D81B-4ED4-A4A5-52475AF76F31}"/>
              </a:ext>
            </a:extLst>
          </p:cNvPr>
          <p:cNvSpPr/>
          <p:nvPr/>
        </p:nvSpPr>
        <p:spPr>
          <a:xfrm>
            <a:off x="359997" y="3827285"/>
            <a:ext cx="4453301" cy="25727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bg1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MOYENS PÉDAGOGIQUES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8562BA-A7FE-4433-B8DE-31C2C3058EDE}"/>
              </a:ext>
            </a:extLst>
          </p:cNvPr>
          <p:cNvSpPr/>
          <p:nvPr/>
        </p:nvSpPr>
        <p:spPr>
          <a:xfrm>
            <a:off x="359997" y="4151419"/>
            <a:ext cx="4453301" cy="267938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La formation est organisée dans les locaux de la salle Saint Léger, 100 rue de la Fontaine Saint Léger 60600 Agnetz </a:t>
            </a:r>
            <a:b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</a:br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Toutes les salles sont équipées de chaises et de tables ainsi que d’un tableau blanc et d’un vidéoprojecteur.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Les locaux sont au premier étage.  Le site est accessible en transport en commun. Des parkings pour stationner sont situés à proximité. </a:t>
            </a:r>
            <a:b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</a:br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Chaque stagiaire reçoit un livret de formation qui récapitule les informations utiles au bon déroulement de la formation. </a:t>
            </a:r>
            <a:b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</a:br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83934B2-EA06-4266-80F8-58059EEAF22D}"/>
              </a:ext>
            </a:extLst>
          </p:cNvPr>
          <p:cNvSpPr/>
          <p:nvPr/>
        </p:nvSpPr>
        <p:spPr>
          <a:xfrm>
            <a:off x="359997" y="6965898"/>
            <a:ext cx="4453301" cy="36554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bg1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LES </a:t>
            </a:r>
            <a:r>
              <a:rPr lang="fr-FR" sz="1100" b="1">
                <a:solidFill>
                  <a:schemeClr val="bg1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MOYENS D’ENCADREMENT</a:t>
            </a:r>
            <a:endParaRPr lang="fr-FR" sz="1100" b="1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0227554-B812-4C73-8B32-CEEE9BBE02B2}"/>
              </a:ext>
            </a:extLst>
          </p:cNvPr>
          <p:cNvSpPr/>
          <p:nvPr/>
        </p:nvSpPr>
        <p:spPr>
          <a:xfrm>
            <a:off x="359996" y="7399679"/>
            <a:ext cx="4453302" cy="318089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Un livret de formation est remis à chaque participant ainsi que le règlement intérieur, </a:t>
            </a:r>
          </a:p>
          <a:p>
            <a:pPr marL="171450" lvl="0" indent="-171450" algn="just" fontAlgn="base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La formation est organisée en alternance entre contenus en organisme de formation et mise en situation professionnelle en structure d’alternance,</a:t>
            </a:r>
          </a:p>
          <a:p>
            <a:pPr marL="171450" lvl="0" indent="-171450" algn="just" fontAlgn="base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Un suivi individuel des stagiaires en structure d’alternance est effectué pour permettre une parfaite coordination de l’apprentissage théorique et pratique,</a:t>
            </a:r>
          </a:p>
          <a:p>
            <a:pPr marL="171450" lvl="0" indent="-171450" algn="just" fontAlgn="base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Des apports théoriques appuyés par des études de cas, jeux de rôles, mise en situation sont proposés tout au long de la formation,</a:t>
            </a:r>
            <a:b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</a:b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Des mises en situation avec débriefing,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L’animation est basée sur une pédagogie active faisant appel à la participation des stagiaires avec des travaux individuels et/ou en groupe. Elle s'appuie en particulier sur l'alternance d'apports théoriques et d'exercices pratiques en lien avec les</a:t>
            </a:r>
            <a:r>
              <a:rPr lang="fr-FR" sz="900" b="1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 </a:t>
            </a: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situations professionnelles des apprenants,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Séances de formation en salle, études de cas concrets, mises en situation pratique et pédagogique, travaux dirigés.</a:t>
            </a:r>
          </a:p>
        </p:txBody>
      </p:sp>
      <p:pic>
        <p:nvPicPr>
          <p:cNvPr id="19" name="Graphique 18" descr="Utilisateur">
            <a:extLst>
              <a:ext uri="{FF2B5EF4-FFF2-40B4-BE49-F238E27FC236}">
                <a16:creationId xmlns:a16="http://schemas.microsoft.com/office/drawing/2014/main" id="{0AD32F2B-6810-443C-8047-0B5E333422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04178" y="2153665"/>
            <a:ext cx="402782" cy="402782"/>
          </a:xfrm>
          <a:prstGeom prst="rect">
            <a:avLst/>
          </a:prstGeom>
        </p:spPr>
      </p:pic>
      <p:pic>
        <p:nvPicPr>
          <p:cNvPr id="20" name="Graphique 19" descr="Utilisateur">
            <a:extLst>
              <a:ext uri="{FF2B5EF4-FFF2-40B4-BE49-F238E27FC236}">
                <a16:creationId xmlns:a16="http://schemas.microsoft.com/office/drawing/2014/main" id="{D6558584-D062-4A95-AA2E-304E3273C3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56182" y="2153665"/>
            <a:ext cx="402782" cy="402782"/>
          </a:xfrm>
          <a:prstGeom prst="rect">
            <a:avLst/>
          </a:prstGeom>
        </p:spPr>
      </p:pic>
      <p:pic>
        <p:nvPicPr>
          <p:cNvPr id="21" name="Graphique 20" descr="Utilisateur">
            <a:extLst>
              <a:ext uri="{FF2B5EF4-FFF2-40B4-BE49-F238E27FC236}">
                <a16:creationId xmlns:a16="http://schemas.microsoft.com/office/drawing/2014/main" id="{4562AC9A-BFE1-4894-AF44-6815EB09BE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95294" y="2153665"/>
            <a:ext cx="402782" cy="402782"/>
          </a:xfrm>
          <a:prstGeom prst="rect">
            <a:avLst/>
          </a:prstGeom>
        </p:spPr>
      </p:pic>
      <p:pic>
        <p:nvPicPr>
          <p:cNvPr id="22" name="Graphique 21" descr="Utilisateur">
            <a:extLst>
              <a:ext uri="{FF2B5EF4-FFF2-40B4-BE49-F238E27FC236}">
                <a16:creationId xmlns:a16="http://schemas.microsoft.com/office/drawing/2014/main" id="{D5C24EE1-2F1C-46B6-9141-E8EDB52BB5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47298" y="2153665"/>
            <a:ext cx="402782" cy="402782"/>
          </a:xfrm>
          <a:prstGeom prst="rect">
            <a:avLst/>
          </a:prstGeom>
        </p:spPr>
      </p:pic>
      <p:sp>
        <p:nvSpPr>
          <p:cNvPr id="26" name="Ellipse 25">
            <a:extLst>
              <a:ext uri="{FF2B5EF4-FFF2-40B4-BE49-F238E27FC236}">
                <a16:creationId xmlns:a16="http://schemas.microsoft.com/office/drawing/2014/main" id="{445857AB-C4B3-4B54-9245-74FDD4F5B299}"/>
              </a:ext>
            </a:extLst>
          </p:cNvPr>
          <p:cNvSpPr/>
          <p:nvPr/>
        </p:nvSpPr>
        <p:spPr>
          <a:xfrm>
            <a:off x="5618224" y="2184145"/>
            <a:ext cx="118552" cy="11855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54836D4B-56E9-49BC-AA1C-8BA84F1E03A2}"/>
              </a:ext>
            </a:extLst>
          </p:cNvPr>
          <p:cNvSpPr/>
          <p:nvPr/>
        </p:nvSpPr>
        <p:spPr>
          <a:xfrm>
            <a:off x="5969350" y="2184145"/>
            <a:ext cx="118552" cy="11855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E016399C-A19C-4E5E-8612-C47201AA733A}"/>
              </a:ext>
            </a:extLst>
          </p:cNvPr>
          <p:cNvSpPr/>
          <p:nvPr/>
        </p:nvSpPr>
        <p:spPr>
          <a:xfrm>
            <a:off x="6313088" y="2184145"/>
            <a:ext cx="118552" cy="11855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2" name="Graphique 31" descr="Enseignant">
            <a:extLst>
              <a:ext uri="{FF2B5EF4-FFF2-40B4-BE49-F238E27FC236}">
                <a16:creationId xmlns:a16="http://schemas.microsoft.com/office/drawing/2014/main" id="{DE4A3FB2-3436-4720-8C56-15683DB02D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36195" y="1174154"/>
            <a:ext cx="1099794" cy="1099794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348314E6-9E6B-404C-AFC9-D737EC7652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913" y="207007"/>
            <a:ext cx="625841" cy="47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197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A9B0077-AFE5-48B1-A7FA-A4EA5B67FE00}"/>
              </a:ext>
            </a:extLst>
          </p:cNvPr>
          <p:cNvSpPr txBox="1"/>
          <p:nvPr/>
        </p:nvSpPr>
        <p:spPr>
          <a:xfrm>
            <a:off x="359999" y="360000"/>
            <a:ext cx="6211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PROGRAMME DE FORMATION : BPJEPS ASEC 2025/2026</a:t>
            </a:r>
            <a:endParaRPr lang="fr-FR" sz="1600" b="1" i="1" dirty="0"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4325634-F446-443C-BA33-805BEDF40065}"/>
              </a:ext>
            </a:extLst>
          </p:cNvPr>
          <p:cNvCxnSpPr>
            <a:cxnSpLocks/>
          </p:cNvCxnSpPr>
          <p:nvPr/>
        </p:nvCxnSpPr>
        <p:spPr>
          <a:xfrm>
            <a:off x="360000" y="800681"/>
            <a:ext cx="6839675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0E86AA0-A620-4BEB-A9CA-FA70939D5FB1}"/>
              </a:ext>
            </a:extLst>
          </p:cNvPr>
          <p:cNvSpPr/>
          <p:nvPr/>
        </p:nvSpPr>
        <p:spPr>
          <a:xfrm>
            <a:off x="360000" y="845679"/>
            <a:ext cx="3907200" cy="38938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MOYENS DE SUIVI DE L’EXECUTION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FD0698-F52F-404F-BF1C-CAA2996B43CF}"/>
              </a:ext>
            </a:extLst>
          </p:cNvPr>
          <p:cNvSpPr/>
          <p:nvPr/>
        </p:nvSpPr>
        <p:spPr>
          <a:xfrm>
            <a:off x="359998" y="1283038"/>
            <a:ext cx="3907202" cy="235902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Le suivi de l’exécution de l’action se fait à l’aide de feuilles de présence dématérialisées sur une plateforme dédiée qui doivent être émargées par les stagiaires.</a:t>
            </a:r>
          </a:p>
          <a:p>
            <a:pPr algn="just"/>
            <a:b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</a:b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Elles sont signées par demi-journée par les stagiaires et le formateur, l’objectif étant de justifier de la réalisation de la formation.</a:t>
            </a:r>
          </a:p>
          <a:p>
            <a:pPr algn="just"/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En structure d’alternance, les heures d’activités sont signées par les stagiaires, le maître d’apprentissage et/ou le tuteur.</a:t>
            </a:r>
          </a:p>
          <a:p>
            <a:pPr algn="just"/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L’appréciation des résultats se déroule tout au long de la formation avec différents outils :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Mises en situation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Analyses de cas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Examens blancs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A7E86D-5BD7-4964-A7C3-30D5A9EBF01A}"/>
              </a:ext>
            </a:extLst>
          </p:cNvPr>
          <p:cNvSpPr/>
          <p:nvPr/>
        </p:nvSpPr>
        <p:spPr>
          <a:xfrm>
            <a:off x="4401553" y="1283038"/>
            <a:ext cx="2868181" cy="235902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Le diplôme sera délivré par la DRAJES HDF aux stagiaires ayant validé en contrôle continu tous les BC qui sont au nombre de 4. </a:t>
            </a:r>
          </a:p>
          <a:p>
            <a:pPr algn="just"/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Un rattrapage est proposé pour chaque BC.</a:t>
            </a:r>
          </a:p>
          <a:p>
            <a:pPr algn="just"/>
            <a:endParaRPr lang="fr-FR" sz="900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algn="just"/>
            <a:r>
              <a:rPr lang="fr-FR" sz="900" b="1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Les épreuves par Bloc de Compétences du BPJEPS ASEC spécialité animateur </a:t>
            </a:r>
            <a:r>
              <a:rPr lang="fr-FR" sz="900" dirty="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sont évaluées par un jury composé de deux personnes.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D87C2D-F977-4615-84B5-8412430ACD9F}"/>
              </a:ext>
            </a:extLst>
          </p:cNvPr>
          <p:cNvSpPr/>
          <p:nvPr/>
        </p:nvSpPr>
        <p:spPr>
          <a:xfrm>
            <a:off x="4416336" y="845680"/>
            <a:ext cx="2853398" cy="38938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MOYENS D’APPRECIATIONS DES RESULTATS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640869-83CB-46E2-9C20-69833C3A5CA2}"/>
              </a:ext>
            </a:extLst>
          </p:cNvPr>
          <p:cNvSpPr/>
          <p:nvPr/>
        </p:nvSpPr>
        <p:spPr>
          <a:xfrm>
            <a:off x="356199" y="3690029"/>
            <a:ext cx="6928316" cy="3385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chemeClr val="bg1"/>
                </a:solidFill>
                <a:latin typeface="Montserrat" panose="00000500000000000000" pitchFamily="2" charset="0"/>
                <a:cs typeface="Arial" panose="020B0604020202020204" pitchFamily="34" charset="0"/>
              </a:rPr>
              <a:t>EQUIVALENCES ET ALLEGEMENTS DES BC1, BC2, BC3, BC 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30CDBA-9192-454B-B74A-8F1221D9DE3D}"/>
              </a:ext>
            </a:extLst>
          </p:cNvPr>
          <p:cNvSpPr/>
          <p:nvPr/>
        </p:nvSpPr>
        <p:spPr>
          <a:xfrm>
            <a:off x="356199" y="4059722"/>
            <a:ext cx="6928316" cy="4467128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endParaRPr lang="fr-FR" sz="90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fr-FR" sz="90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  <a:p>
            <a:br>
              <a:rPr lang="fr-FR" sz="900">
                <a:solidFill>
                  <a:srgbClr val="264975"/>
                </a:solidFill>
                <a:latin typeface="Montserrat" panose="00000500000000000000" pitchFamily="2" charset="0"/>
                <a:cs typeface="Arial" panose="020B0604020202020204" pitchFamily="34" charset="0"/>
              </a:rPr>
            </a:br>
            <a:endParaRPr lang="fr-FR" sz="900" b="1" dirty="0">
              <a:solidFill>
                <a:srgbClr val="264975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95" name="Image 94">
            <a:extLst>
              <a:ext uri="{FF2B5EF4-FFF2-40B4-BE49-F238E27FC236}">
                <a16:creationId xmlns:a16="http://schemas.microsoft.com/office/drawing/2014/main" id="{554DB710-03E3-47DF-A93A-4D2086ADAC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913" y="207007"/>
            <a:ext cx="625841" cy="47235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A7B3DD2-7964-6F1F-AE37-11B1A6FEB273}"/>
              </a:ext>
            </a:extLst>
          </p:cNvPr>
          <p:cNvSpPr/>
          <p:nvPr/>
        </p:nvSpPr>
        <p:spPr>
          <a:xfrm>
            <a:off x="4058872" y="9068585"/>
            <a:ext cx="3136999" cy="917292"/>
          </a:xfrm>
          <a:prstGeom prst="rect">
            <a:avLst/>
          </a:prstGeom>
          <a:solidFill>
            <a:srgbClr val="2649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bg1"/>
                </a:solidFill>
              </a:rPr>
              <a:t>Signature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082F26-2111-F0F6-378A-445E0202DA37}"/>
              </a:ext>
            </a:extLst>
          </p:cNvPr>
          <p:cNvSpPr/>
          <p:nvPr/>
        </p:nvSpPr>
        <p:spPr>
          <a:xfrm>
            <a:off x="4058872" y="8634177"/>
            <a:ext cx="3137000" cy="327081"/>
          </a:xfrm>
          <a:prstGeom prst="rect">
            <a:avLst/>
          </a:prstGeom>
          <a:solidFill>
            <a:srgbClr val="2649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Acceptation du stagiaire 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025F8611-C4A4-76BF-5E22-A8E533573B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18" y="5775337"/>
            <a:ext cx="6860117" cy="271056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BDD18D6B-0CDC-CCDB-BAAC-81693AB09F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07" y="4258494"/>
            <a:ext cx="6855227" cy="15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8781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1936</TotalTime>
  <Words>687</Words>
  <Application>Microsoft Office PowerPoint</Application>
  <PresentationFormat>Personnalisé</PresentationFormat>
  <Paragraphs>69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HugoBntr HugoBntr</dc:creator>
  <cp:lastModifiedBy>aurélie mallard</cp:lastModifiedBy>
  <cp:revision>108</cp:revision>
  <cp:lastPrinted>2021-08-25T08:56:28Z</cp:lastPrinted>
  <dcterms:created xsi:type="dcterms:W3CDTF">2020-06-10T12:18:35Z</dcterms:created>
  <dcterms:modified xsi:type="dcterms:W3CDTF">2025-07-11T11:48:31Z</dcterms:modified>
</cp:coreProperties>
</file>