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6980" autoAdjust="0"/>
    <p:restoredTop sz="95033" autoAdjust="0"/>
  </p:normalViewPr>
  <p:slideViewPr>
    <p:cSldViewPr snapToGrid="0">
      <p:cViewPr varScale="1">
        <p:scale>
          <a:sx n="78" d="100"/>
          <a:sy n="78" d="100"/>
        </p:scale>
        <p:origin x="787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1349" y="-211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58-4C92-8310-7591CBABEA1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58-4C92-8310-7591CBABEA1A}"/>
              </c:ext>
            </c:extLst>
          </c:dPt>
          <c:dLbls>
            <c:dLbl>
              <c:idx val="0"/>
              <c:layout>
                <c:manualLayout>
                  <c:x val="0.27039486730825313"/>
                  <c:y val="-0.3584513733445252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800" b="1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93%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551851851851851"/>
                      <c:h val="0.3475709988808057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9B58-4C92-8310-7591CBABEA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Feuil1!$A$2:$A$3</c:f>
              <c:strCache>
                <c:ptCount val="2"/>
                <c:pt idx="0">
                  <c:v>1er trim.</c:v>
                </c:pt>
                <c:pt idx="1">
                  <c:v>2e trim.</c:v>
                </c:pt>
              </c:strCache>
            </c:strRef>
          </c:cat>
          <c:val>
            <c:numRef>
              <c:f>Feuil1!$B$2:$B$3</c:f>
              <c:numCache>
                <c:formatCode>0.00%</c:formatCode>
                <c:ptCount val="2"/>
                <c:pt idx="0">
                  <c:v>100</c:v>
                </c:pt>
                <c:pt idx="1">
                  <c:v>0.93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58-4C92-8310-7591CBABEA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433217032849572"/>
          <c:y val="6.9975704793439092E-2"/>
          <c:w val="0.48660466362790156"/>
          <c:h val="0.66452434944461947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1"/>
                <c:pt idx="0">
                  <c:v>Insertion à l'emploi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 formatCode="0%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FF-434E-A99F-A4B643473A4E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Forme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1"/>
                <c:pt idx="0">
                  <c:v>Insertion à l'emploi</c:v>
                </c:pt>
              </c:strCache>
            </c:strRef>
          </c:cat>
          <c:val>
            <c:numRef>
              <c:f>Feuil1!$C$2:$C$3</c:f>
              <c:numCache>
                <c:formatCode>General</c:formatCode>
                <c:ptCount val="2"/>
                <c:pt idx="0" formatCode="0%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FF-434E-A99F-A4B643473A4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3760176"/>
        <c:axId val="362433072"/>
        <c:axId val="0"/>
      </c:bar3DChart>
      <c:catAx>
        <c:axId val="3637601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2433072"/>
        <c:crosses val="autoZero"/>
        <c:auto val="1"/>
        <c:lblAlgn val="ctr"/>
        <c:lblOffset val="100"/>
        <c:noMultiLvlLbl val="0"/>
      </c:catAx>
      <c:valAx>
        <c:axId val="36243307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63760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433217032849572"/>
          <c:y val="6.9975704793439092E-2"/>
          <c:w val="0.48660466362790156"/>
          <c:h val="0.66452434944461947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1"/>
                <c:pt idx="0">
                  <c:v>Poursuite d'études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75-42D5-A5FF-FE747F09B36A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Forme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1"/>
                <c:pt idx="0">
                  <c:v>Poursuite d'études</c:v>
                </c:pt>
              </c:strCache>
            </c:strRef>
          </c:cat>
          <c:val>
            <c:numRef>
              <c:f>Feuil1!$C$2:$C$3</c:f>
              <c:numCache>
                <c:formatCode>0.00%</c:formatCode>
                <c:ptCount val="2"/>
                <c:pt idx="0" formatCode="0%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75-42D5-A5FF-FE747F09B3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3760176"/>
        <c:axId val="362433072"/>
        <c:axId val="0"/>
      </c:bar3DChart>
      <c:catAx>
        <c:axId val="3637601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2433072"/>
        <c:crosses val="autoZero"/>
        <c:auto val="1"/>
        <c:lblAlgn val="ctr"/>
        <c:lblOffset val="100"/>
        <c:noMultiLvlLbl val="0"/>
      </c:catAx>
      <c:valAx>
        <c:axId val="36243307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63760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844591802666328"/>
          <c:y val="0.472898089572512"/>
          <c:w val="0.24155396347753222"/>
          <c:h val="0.286150630193521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80ABA9-F65C-416D-B909-15C1EB4B0306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A90F0-1B55-4E3A-9467-EEC66950C5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759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1.png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5" Type="http://schemas.openxmlformats.org/officeDocument/2006/relationships/image" Target="../media/image1.png"/><Relationship Id="rId4" Type="http://schemas.openxmlformats.org/officeDocument/2006/relationships/chart" Target="../charts/chart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8109B116-DD4B-CD3F-DE86-47563804B927}"/>
              </a:ext>
            </a:extLst>
          </p:cNvPr>
          <p:cNvSpPr txBox="1"/>
          <p:nvPr/>
        </p:nvSpPr>
        <p:spPr>
          <a:xfrm>
            <a:off x="2083978" y="379759"/>
            <a:ext cx="5093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1">
                    <a:lumMod val="50000"/>
                  </a:schemeClr>
                </a:solidFill>
              </a:rPr>
              <a:t>INDICATEURS DE PERFORMANCE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22937DE-E181-D200-0695-2E10E18F8499}"/>
              </a:ext>
            </a:extLst>
          </p:cNvPr>
          <p:cNvSpPr txBox="1"/>
          <p:nvPr/>
        </p:nvSpPr>
        <p:spPr>
          <a:xfrm>
            <a:off x="3278701" y="676405"/>
            <a:ext cx="2692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BPJEPS  AAN Promo 23/24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C6AB3-9BD6-7F34-0024-8891F71849DF}"/>
              </a:ext>
            </a:extLst>
          </p:cNvPr>
          <p:cNvSpPr/>
          <p:nvPr/>
        </p:nvSpPr>
        <p:spPr>
          <a:xfrm>
            <a:off x="449883" y="1461321"/>
            <a:ext cx="2907464" cy="1636767"/>
          </a:xfrm>
          <a:prstGeom prst="rect">
            <a:avLst/>
          </a:prstGeom>
          <a:solidFill>
            <a:schemeClr val="bg1">
              <a:alpha val="45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  <a:cs typeface="Arial" panose="020B0604020202020204" pitchFamily="34" charset="0"/>
              </a:rPr>
              <a:t>NOMBRE DE CANDIDATS</a:t>
            </a:r>
          </a:p>
          <a:p>
            <a:pPr algn="ctr">
              <a:lnSpc>
                <a:spcPct val="150000"/>
              </a:lnSpc>
            </a:pPr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Stagiaires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C6D615-76C5-E043-5B0C-B04D2F11EDD0}"/>
              </a:ext>
            </a:extLst>
          </p:cNvPr>
          <p:cNvSpPr/>
          <p:nvPr/>
        </p:nvSpPr>
        <p:spPr>
          <a:xfrm>
            <a:off x="3543300" y="1461320"/>
            <a:ext cx="2843045" cy="1636767"/>
          </a:xfrm>
          <a:prstGeom prst="rect">
            <a:avLst/>
          </a:prstGeom>
          <a:solidFill>
            <a:schemeClr val="bg1">
              <a:alpha val="47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TAUX DE RÉUSSITE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graphicFrame>
        <p:nvGraphicFramePr>
          <p:cNvPr id="12" name="Graphique 11">
            <a:extLst>
              <a:ext uri="{FF2B5EF4-FFF2-40B4-BE49-F238E27FC236}">
                <a16:creationId xmlns:a16="http://schemas.microsoft.com/office/drawing/2014/main" id="{D0776A2D-AAB1-4E0D-E8B4-7BCF1267A7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8170854"/>
              </p:ext>
            </p:extLst>
          </p:nvPr>
        </p:nvGraphicFramePr>
        <p:xfrm>
          <a:off x="3207717" y="1561963"/>
          <a:ext cx="3429000" cy="1715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E8C5510-E1B9-68A8-321E-B834BD15389A}"/>
              </a:ext>
            </a:extLst>
          </p:cNvPr>
          <p:cNvSpPr/>
          <p:nvPr/>
        </p:nvSpPr>
        <p:spPr>
          <a:xfrm>
            <a:off x="449883" y="3288593"/>
            <a:ext cx="5936462" cy="1590220"/>
          </a:xfrm>
          <a:prstGeom prst="rect">
            <a:avLst/>
          </a:prstGeom>
          <a:solidFill>
            <a:schemeClr val="bg1">
              <a:alpha val="45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  <a:cs typeface="Arial" panose="020B0604020202020204" pitchFamily="34" charset="0"/>
              </a:rPr>
              <a:t>INSERTION A L’EMPLOI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5C86A6A-F66A-D3CF-A9B2-676877BEDA63}"/>
              </a:ext>
            </a:extLst>
          </p:cNvPr>
          <p:cNvSpPr/>
          <p:nvPr/>
        </p:nvSpPr>
        <p:spPr>
          <a:xfrm>
            <a:off x="1710330" y="3617034"/>
            <a:ext cx="3665940" cy="12531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 </a:t>
            </a:r>
            <a:r>
              <a:rPr lang="fr-FR" sz="1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2024</a:t>
            </a:r>
          </a:p>
          <a:p>
            <a:pPr algn="ctr"/>
            <a:r>
              <a:rPr lang="fr-FR" sz="3200" b="1" dirty="0">
                <a:solidFill>
                  <a:schemeClr val="accent1">
                    <a:lumMod val="50000"/>
                  </a:schemeClr>
                </a:solidFill>
              </a:rPr>
              <a:t>100%</a:t>
            </a:r>
          </a:p>
          <a:p>
            <a:pPr algn="ctr"/>
            <a:r>
              <a:rPr lang="fr-FR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Des diplômés ont un emploi.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5D58B8-1E8C-2F3B-670D-248004E5EA0A}"/>
              </a:ext>
            </a:extLst>
          </p:cNvPr>
          <p:cNvSpPr/>
          <p:nvPr/>
        </p:nvSpPr>
        <p:spPr>
          <a:xfrm>
            <a:off x="449883" y="5069318"/>
            <a:ext cx="5936462" cy="1636767"/>
          </a:xfrm>
          <a:prstGeom prst="rect">
            <a:avLst/>
          </a:prstGeom>
          <a:solidFill>
            <a:schemeClr val="bg1">
              <a:alpha val="45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  <a:cs typeface="Arial" panose="020B0604020202020204" pitchFamily="34" charset="0"/>
              </a:rPr>
              <a:t>VALIDATION DE LA CERTIFICATION DES APPRENTIS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078D55D-080B-5A4D-A709-412E61EAA933}"/>
              </a:ext>
            </a:extLst>
          </p:cNvPr>
          <p:cNvCxnSpPr>
            <a:cxnSpLocks/>
          </p:cNvCxnSpPr>
          <p:nvPr/>
        </p:nvCxnSpPr>
        <p:spPr>
          <a:xfrm>
            <a:off x="1710330" y="5445309"/>
            <a:ext cx="0" cy="102127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373F8006-2443-9F2C-0D6E-644E231923D6}"/>
              </a:ext>
            </a:extLst>
          </p:cNvPr>
          <p:cNvSpPr txBox="1"/>
          <p:nvPr/>
        </p:nvSpPr>
        <p:spPr>
          <a:xfrm>
            <a:off x="1708585" y="5488420"/>
            <a:ext cx="4677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92% des apprentis présents à l’examen sont diplômés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97% des UC validées par les candidats présents aux examens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6D75E63-E5C6-CDFF-CD1D-AF25C98CC8FB}"/>
              </a:ext>
            </a:extLst>
          </p:cNvPr>
          <p:cNvSpPr/>
          <p:nvPr/>
        </p:nvSpPr>
        <p:spPr>
          <a:xfrm>
            <a:off x="423849" y="6896641"/>
            <a:ext cx="2907464" cy="1636767"/>
          </a:xfrm>
          <a:prstGeom prst="rect">
            <a:avLst/>
          </a:prstGeom>
          <a:solidFill>
            <a:schemeClr val="bg1">
              <a:alpha val="45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  <a:cs typeface="Arial" panose="020B0604020202020204" pitchFamily="34" charset="0"/>
              </a:rPr>
              <a:t>TAUX DE RETOUR DES ENQUÊTES (A FROID)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70%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635F39-C625-AED3-39DF-9F37AB7C9F21}"/>
              </a:ext>
            </a:extLst>
          </p:cNvPr>
          <p:cNvSpPr/>
          <p:nvPr/>
        </p:nvSpPr>
        <p:spPr>
          <a:xfrm>
            <a:off x="3543300" y="6896641"/>
            <a:ext cx="2843045" cy="1636767"/>
          </a:xfrm>
          <a:prstGeom prst="rect">
            <a:avLst/>
          </a:prstGeom>
          <a:solidFill>
            <a:schemeClr val="bg1">
              <a:alpha val="47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TAUX DE SATISFACTION</a:t>
            </a:r>
          </a:p>
          <a:p>
            <a:pPr algn="ctr"/>
            <a:r>
              <a:rPr lang="fr-FR" sz="2400" b="1" dirty="0">
                <a:solidFill>
                  <a:schemeClr val="accent1">
                    <a:lumMod val="50000"/>
                  </a:schemeClr>
                </a:solidFill>
              </a:rPr>
              <a:t>91%</a:t>
            </a:r>
          </a:p>
          <a:p>
            <a:pPr algn="ctr"/>
            <a:r>
              <a:rPr lang="fr-FR" sz="1400" dirty="0">
                <a:solidFill>
                  <a:schemeClr val="bg1">
                    <a:lumMod val="50000"/>
                  </a:schemeClr>
                </a:solidFill>
              </a:rPr>
              <a:t>Des sondés sont satisfaits de la formation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</a:rPr>
              <a:t>100% </a:t>
            </a:r>
            <a:r>
              <a:rPr lang="fr-FR" sz="1400" b="1" dirty="0">
                <a:solidFill>
                  <a:schemeClr val="bg1">
                    <a:lumMod val="50000"/>
                  </a:schemeClr>
                </a:solidFill>
              </a:rPr>
              <a:t>recommande la formation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93E49A1B-B494-E5B6-26EF-91E990FB3C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15" y="401390"/>
            <a:ext cx="2319381" cy="710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190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587769" y="8487971"/>
            <a:ext cx="5811276" cy="458787"/>
          </a:xfrm>
        </p:spPr>
        <p:txBody>
          <a:bodyPr/>
          <a:lstStyle/>
          <a:p>
            <a:pPr algn="just"/>
            <a:r>
              <a:rPr lang="fr-FR" sz="1050" b="1" u="sng" dirty="0"/>
              <a:t>Valeur ajoutée de l’établissement </a:t>
            </a:r>
            <a:r>
              <a:rPr lang="fr-FR" sz="1050" dirty="0"/>
              <a:t>: FORME, CFA dans les métiers du sport et de l'animation vous propose des plans de formation sur 3 années et peut vous permettre d'obtenir jusqu'à 4 BPJEPS en 3 ans de formation. 3 certificats complémentaires peuvent compléter votre parcours de formation. Une formation de bac+2 adaptée aux métiers du sport et de l’animation.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CFA6D0B-AC99-FF37-E376-99B92910ECAF}"/>
              </a:ext>
            </a:extLst>
          </p:cNvPr>
          <p:cNvSpPr/>
          <p:nvPr/>
        </p:nvSpPr>
        <p:spPr>
          <a:xfrm>
            <a:off x="462583" y="1461321"/>
            <a:ext cx="2907464" cy="1636767"/>
          </a:xfrm>
          <a:prstGeom prst="rect">
            <a:avLst/>
          </a:prstGeom>
          <a:solidFill>
            <a:schemeClr val="bg1">
              <a:alpha val="45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  <a:cs typeface="Arial" panose="020B0604020202020204" pitchFamily="34" charset="0"/>
              </a:rPr>
              <a:t>TAUX D’ABANDON</a:t>
            </a:r>
            <a:endParaRPr lang="fr-FR" dirty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r>
              <a:rPr lang="fr-FR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6%</a:t>
            </a:r>
          </a:p>
          <a:p>
            <a:pPr algn="ctr"/>
            <a:endParaRPr lang="fr-FR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514A1D0-C8E0-C334-C5C0-58F6CF1E723D}"/>
              </a:ext>
            </a:extLst>
          </p:cNvPr>
          <p:cNvSpPr/>
          <p:nvPr/>
        </p:nvSpPr>
        <p:spPr>
          <a:xfrm>
            <a:off x="3556000" y="1461320"/>
            <a:ext cx="2843045" cy="1636767"/>
          </a:xfrm>
          <a:prstGeom prst="rect">
            <a:avLst/>
          </a:prstGeom>
          <a:solidFill>
            <a:schemeClr val="bg1">
              <a:alpha val="47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CAUSES D’ABANDONS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>
                    <a:lumMod val="50000"/>
                  </a:schemeClr>
                </a:solidFill>
              </a:rPr>
              <a:t>1 redoublant qui n’est venu qu’une seule fois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38ADCD-0CA9-97D9-B3C1-C3E3B9A5E686}"/>
              </a:ext>
            </a:extLst>
          </p:cNvPr>
          <p:cNvSpPr/>
          <p:nvPr/>
        </p:nvSpPr>
        <p:spPr>
          <a:xfrm>
            <a:off x="462583" y="3296974"/>
            <a:ext cx="2907464" cy="1636767"/>
          </a:xfrm>
          <a:prstGeom prst="rect">
            <a:avLst/>
          </a:prstGeom>
          <a:solidFill>
            <a:schemeClr val="bg1">
              <a:alpha val="45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  <a:cs typeface="Arial" panose="020B0604020202020204" pitchFamily="34" charset="0"/>
              </a:rPr>
              <a:t>TAUX D’INTERRUPTION EN COURS DE FORMATION</a:t>
            </a:r>
          </a:p>
          <a:p>
            <a:pPr algn="ctr"/>
            <a:r>
              <a:rPr lang="fr-FR" sz="3600" b="1" dirty="0">
                <a:solidFill>
                  <a:srgbClr val="002060"/>
                </a:solidFill>
                <a:cs typeface="Arial" panose="020B0604020202020204" pitchFamily="34" charset="0"/>
              </a:rPr>
              <a:t>6%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2604C1-4F83-74C2-8478-C2F60B357820}"/>
              </a:ext>
            </a:extLst>
          </p:cNvPr>
          <p:cNvSpPr/>
          <p:nvPr/>
        </p:nvSpPr>
        <p:spPr>
          <a:xfrm>
            <a:off x="3556000" y="3296974"/>
            <a:ext cx="2843045" cy="1636767"/>
          </a:xfrm>
          <a:prstGeom prst="rect">
            <a:avLst/>
          </a:prstGeom>
          <a:solidFill>
            <a:schemeClr val="bg1">
              <a:alpha val="47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TAUX DE RUPTURE DE CONTRATS D’ALTERNANCE</a:t>
            </a:r>
          </a:p>
          <a:p>
            <a:pPr algn="ctr"/>
            <a:r>
              <a:rPr lang="fr-FR" sz="3600" b="1" dirty="0">
                <a:solidFill>
                  <a:srgbClr val="002060"/>
                </a:solidFill>
                <a:cs typeface="Arial" panose="020B0604020202020204" pitchFamily="34" charset="0"/>
              </a:rPr>
              <a:t>0%</a:t>
            </a:r>
          </a:p>
          <a:p>
            <a:pPr algn="ctr"/>
            <a:endParaRPr lang="fr-FR" sz="3600" b="1" dirty="0">
              <a:solidFill>
                <a:srgbClr val="002060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0EE1C38-A3A0-FD4B-DC6B-8AAB85FB9714}"/>
              </a:ext>
            </a:extLst>
          </p:cNvPr>
          <p:cNvSpPr/>
          <p:nvPr/>
        </p:nvSpPr>
        <p:spPr>
          <a:xfrm>
            <a:off x="462583" y="5127601"/>
            <a:ext cx="5936462" cy="1590220"/>
          </a:xfrm>
          <a:prstGeom prst="rect">
            <a:avLst/>
          </a:prstGeom>
          <a:solidFill>
            <a:schemeClr val="bg1">
              <a:alpha val="45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  <a:cs typeface="Arial" panose="020B0604020202020204" pitchFamily="34" charset="0"/>
              </a:rPr>
              <a:t>TAUX DE POURSUITE D’ETUDES</a:t>
            </a:r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067FA614-5332-8463-3E95-DEDBC242C5AE}"/>
              </a:ext>
            </a:extLst>
          </p:cNvPr>
          <p:cNvSpPr txBox="1"/>
          <p:nvPr/>
        </p:nvSpPr>
        <p:spPr>
          <a:xfrm>
            <a:off x="587769" y="5690057"/>
            <a:ext cx="8595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>
                <a:solidFill>
                  <a:schemeClr val="accent1">
                    <a:lumMod val="50000"/>
                  </a:schemeClr>
                </a:solidFill>
              </a:rPr>
              <a:t>0 %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C133162A-BEE4-E9E1-1042-A4EDBC8B529A}"/>
              </a:ext>
            </a:extLst>
          </p:cNvPr>
          <p:cNvCxnSpPr>
            <a:cxnSpLocks/>
          </p:cNvCxnSpPr>
          <p:nvPr/>
        </p:nvCxnSpPr>
        <p:spPr>
          <a:xfrm>
            <a:off x="2364478" y="5467101"/>
            <a:ext cx="0" cy="102127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67488901-9EE8-799A-5782-7BD8C23C9486}"/>
              </a:ext>
            </a:extLst>
          </p:cNvPr>
          <p:cNvSpPr txBox="1"/>
          <p:nvPr/>
        </p:nvSpPr>
        <p:spPr>
          <a:xfrm>
            <a:off x="2717259" y="5685353"/>
            <a:ext cx="33304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002060"/>
                </a:solidFill>
              </a:rPr>
              <a:t>Ont poursuivi leur formation suite à l’obtention de leur diplôme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8D449EE-4786-1AB2-25CC-13F32F577E3F}"/>
              </a:ext>
            </a:extLst>
          </p:cNvPr>
          <p:cNvSpPr/>
          <p:nvPr/>
        </p:nvSpPr>
        <p:spPr>
          <a:xfrm>
            <a:off x="462583" y="6849031"/>
            <a:ext cx="5936462" cy="1336388"/>
          </a:xfrm>
          <a:prstGeom prst="rect">
            <a:avLst/>
          </a:prstGeom>
          <a:solidFill>
            <a:schemeClr val="bg1">
              <a:alpha val="45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COMPARAISON AU NIVEAU NATIONAL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graphicFrame>
        <p:nvGraphicFramePr>
          <p:cNvPr id="26" name="Graphique 25">
            <a:extLst>
              <a:ext uri="{FF2B5EF4-FFF2-40B4-BE49-F238E27FC236}">
                <a16:creationId xmlns:a16="http://schemas.microsoft.com/office/drawing/2014/main" id="{50218CA2-246E-DD42-A53A-D738349024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38139"/>
              </p:ext>
            </p:extLst>
          </p:nvPr>
        </p:nvGraphicFramePr>
        <p:xfrm>
          <a:off x="3621361" y="6664139"/>
          <a:ext cx="3300927" cy="1638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7" name="Graphique 26">
            <a:extLst>
              <a:ext uri="{FF2B5EF4-FFF2-40B4-BE49-F238E27FC236}">
                <a16:creationId xmlns:a16="http://schemas.microsoft.com/office/drawing/2014/main" id="{8B5660F7-196C-CD5D-DF8C-D44F486ABC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270615"/>
              </p:ext>
            </p:extLst>
          </p:nvPr>
        </p:nvGraphicFramePr>
        <p:xfrm>
          <a:off x="165121" y="6660049"/>
          <a:ext cx="3630156" cy="1590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0C4FCD5A-4938-B4DA-1389-BD2B0CDA1F54}"/>
              </a:ext>
            </a:extLst>
          </p:cNvPr>
          <p:cNvSpPr txBox="1"/>
          <p:nvPr/>
        </p:nvSpPr>
        <p:spPr>
          <a:xfrm>
            <a:off x="2083978" y="379759"/>
            <a:ext cx="5093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1">
                    <a:lumMod val="50000"/>
                  </a:schemeClr>
                </a:solidFill>
              </a:rPr>
              <a:t>INDICATEURS DE PERFORMANCE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FD00D3C-1EDA-3663-315D-4FD4DDC73A90}"/>
              </a:ext>
            </a:extLst>
          </p:cNvPr>
          <p:cNvSpPr txBox="1"/>
          <p:nvPr/>
        </p:nvSpPr>
        <p:spPr>
          <a:xfrm>
            <a:off x="3278701" y="676405"/>
            <a:ext cx="2692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BPJEPS  AAN Promo 23/24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D875120-560E-69B3-6C2A-C11948ED4D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15" y="401390"/>
            <a:ext cx="2319381" cy="710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787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A3E453-E628-DD3C-9885-BC81B323A1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FA1141-3C9A-3056-EAE4-05958DC238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19F4F1-0099-8176-ABFC-FF97E1F03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0FBB6-3513-4A6B-A3E1-34C0BE3C6CD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CFF5D1-BEA0-2996-A4CE-182F897B5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0A7AF0-755D-62C7-7784-BF386000B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AFA7-DA01-4950-8A3A-21095187E9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37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5A032-892F-F948-E1D3-F967F975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A0FE93-E49B-3412-A542-1B68A2967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8445DC-65F6-298A-52FD-2D6553DE9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0FBB6-3513-4A6B-A3E1-34C0BE3C6CD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59E5FF-FCDF-0921-3191-F4BB8BBCB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1B76F8-7585-C34F-6107-3B4F33B54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AFA7-DA01-4950-8A3A-21095187E9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72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F52AD0C-71A9-F1AC-195E-8431F4652D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C767418-BC4F-BC64-07D9-8E12B527D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C49AED-8496-9931-C88D-E3F50C3B9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0FBB6-3513-4A6B-A3E1-34C0BE3C6CD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ACB2A4-A26F-8B1E-BC7E-5D8083F39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911758-585A-C914-3D22-9C5BA0F26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AFA7-DA01-4950-8A3A-21095187E9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107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BDB7F8-397D-55B4-6A0E-3CE35429A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B6AABE-8D3D-077B-B7A4-0E8525627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2E24CA-0405-6065-8A40-9A03A9C0C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0FBB6-3513-4A6B-A3E1-34C0BE3C6CD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A9D335-37E1-D302-6828-826761D85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01F340-5AB6-10F0-F40C-5C1C66727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AFA7-DA01-4950-8A3A-21095187E9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42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72FBC0-DA2E-46A6-B3F2-B276A1141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A7F35B-2D5D-781E-A8BF-2EECF3412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D4E22C-7836-492F-4AA2-CFB7393FB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0FBB6-3513-4A6B-A3E1-34C0BE3C6CD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CEAF00-188C-A49B-BCDF-6A6B272CB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F9C85B-8847-AAA2-2FEA-E8C285739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AFA7-DA01-4950-8A3A-21095187E9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21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8DC1FC-8C77-295C-3776-1F3D5DB8E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1A1875-1619-BD28-8C9E-5A6B9E5CAA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6F9584C-C055-D0F9-E1C4-63F6454895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D5C4482-8EAA-C892-C52F-58A7814FE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0FBB6-3513-4A6B-A3E1-34C0BE3C6CD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DFD2B2-1B5F-CE1A-6D5F-7503B47AD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0F6AC7-9729-46EC-135E-62318C7B3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AFA7-DA01-4950-8A3A-21095187E9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2623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49A606-CC54-1384-CA1D-A51F9F949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F135DFB-B662-BDF9-706D-7FDFBAE12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D8133B-449D-6184-2649-53CA6B7A5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2ADDB23-A561-0ED2-BC1D-87B4D27EDC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6F953EC-2C9E-3118-3C20-2402085612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28D6455-D471-7E7D-580C-1FD4ED7D6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0FBB6-3513-4A6B-A3E1-34C0BE3C6CD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4CAF855-BF04-368B-637A-CBBC57AC2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2BBCD87-EC50-93A2-EB77-2622BB594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AFA7-DA01-4950-8A3A-21095187E9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457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D39CC8-45C4-4512-928B-0DD32E64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B37F383-EBCE-2964-D64F-7724B9E7B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0FBB6-3513-4A6B-A3E1-34C0BE3C6CD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9D0E4CC-5575-2162-A875-1341B8321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B8B5CB-86EA-582D-0EA6-7A069BAFD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AFA7-DA01-4950-8A3A-21095187E9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2105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7973519-BCB3-8431-6715-72EED8A4E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0FBB6-3513-4A6B-A3E1-34C0BE3C6CD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B1D969A-EB5E-27F4-5C58-E3DFE74F5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45FBB1-6476-96FD-5901-3931BD4DF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AFA7-DA01-4950-8A3A-21095187E9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895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3B297F-CE68-DE99-F45D-38E4FBBBF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899CDB-F3BD-3790-8DB1-3916C722D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206CFD0-0E0D-5809-74E4-C0A5B6F156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A016DB-3A44-27B1-42D8-AC82C527F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0FBB6-3513-4A6B-A3E1-34C0BE3C6CD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3D3D0E3-5179-AA9C-35DA-8FF9B453E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E1DABDF-EC0F-6CAA-5661-510CF9DC5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AFA7-DA01-4950-8A3A-21095187E9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38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EF8F77-39AE-A2AA-AEA7-CB9489B81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DD89445-0227-0B52-9539-6339435FB5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95B63C-FBB5-B9C0-B218-4B6C13F0D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0F6077E-7DAB-A657-6E96-9D042D44A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0FBB6-3513-4A6B-A3E1-34C0BE3C6CD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D39219-8CA9-6280-7D80-4A364EED0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E2ABA0-842E-C61C-ABD6-F9756040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1AFA7-DA01-4950-8A3A-21095187E9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634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C0FB7E1-9A0C-7D22-EDDF-DF2E09837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4E333E-606F-2554-408F-D94CE114E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650B1F-E6D2-5E79-369E-52B00A6909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0FBB6-3513-4A6B-A3E1-34C0BE3C6CD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A364B0-5010-FAC6-57B6-17FFB73200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D2FF2B-5864-9D60-A149-43BF7B91F6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1AFA7-DA01-4950-8A3A-21095187E9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53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62E7C5-62BD-52CF-39A1-9F157A4539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EE56C2B-BB14-DDCB-E659-420B15176C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15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62E7C5-62BD-52CF-39A1-9F157A4539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EE56C2B-BB14-DDCB-E659-420B15176C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7527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1689</TotalTime>
  <Words>205</Words>
  <Application>Microsoft Office PowerPoint</Application>
  <PresentationFormat>Grand écran</PresentationFormat>
  <Paragraphs>46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Etudiant</dc:creator>
  <cp:lastModifiedBy>Adrien Gueguen</cp:lastModifiedBy>
  <cp:revision>20</cp:revision>
  <dcterms:created xsi:type="dcterms:W3CDTF">2024-02-02T14:11:44Z</dcterms:created>
  <dcterms:modified xsi:type="dcterms:W3CDTF">2025-12-02T09:14:51Z</dcterms:modified>
</cp:coreProperties>
</file>